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307" r:id="rId3"/>
    <p:sldId id="316" r:id="rId4"/>
    <p:sldId id="256" r:id="rId5"/>
    <p:sldId id="261" r:id="rId6"/>
    <p:sldId id="314" r:id="rId7"/>
    <p:sldId id="317" r:id="rId8"/>
    <p:sldId id="260" r:id="rId9"/>
    <p:sldId id="313" r:id="rId10"/>
    <p:sldId id="315" r:id="rId11"/>
    <p:sldId id="318" r:id="rId12"/>
    <p:sldId id="306" r:id="rId1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4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FA42CC-A5DB-0A40-995E-9FBBFDB4B755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57683987-7F8C-9543-9B20-5EC6409DF48F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/>
          </a:endParaRPr>
        </a:p>
      </dgm:t>
    </dgm:pt>
    <dgm:pt modelId="{7E562330-9CB4-F04C-927C-7B9506E4EAFE}" type="parTrans" cxnId="{3B8B8485-CE1B-F041-88E0-1EEE8E03A7D6}">
      <dgm:prSet/>
      <dgm:spPr/>
      <dgm:t>
        <a:bodyPr/>
        <a:lstStyle/>
        <a:p>
          <a:endParaRPr lang="en-US"/>
        </a:p>
      </dgm:t>
    </dgm:pt>
    <dgm:pt modelId="{9323731C-452A-DE40-A23E-11A125DB5DFE}" type="sibTrans" cxnId="{3B8B8485-CE1B-F041-88E0-1EEE8E03A7D6}">
      <dgm:prSet/>
      <dgm:spPr/>
      <dgm:t>
        <a:bodyPr/>
        <a:lstStyle/>
        <a:p>
          <a:endParaRPr lang="en-US"/>
        </a:p>
      </dgm:t>
    </dgm:pt>
    <dgm:pt modelId="{56C66CBA-9F4F-C24B-BF63-710D4F185AC4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r"/>
          <a:endParaRPr lang="en-US" dirty="0"/>
        </a:p>
      </dgm:t>
    </dgm:pt>
    <dgm:pt modelId="{1518CF2D-74DD-9448-A91C-FD24E72D521F}" type="parTrans" cxnId="{795598E7-B9C9-FD4F-9096-F600292F1294}">
      <dgm:prSet/>
      <dgm:spPr/>
      <dgm:t>
        <a:bodyPr/>
        <a:lstStyle/>
        <a:p>
          <a:endParaRPr lang="en-US"/>
        </a:p>
      </dgm:t>
    </dgm:pt>
    <dgm:pt modelId="{08525B41-86C6-1548-B79D-A1F76D8D8667}" type="sibTrans" cxnId="{795598E7-B9C9-FD4F-9096-F600292F1294}">
      <dgm:prSet/>
      <dgm:spPr/>
      <dgm:t>
        <a:bodyPr/>
        <a:lstStyle/>
        <a:p>
          <a:endParaRPr lang="en-US"/>
        </a:p>
      </dgm:t>
    </dgm:pt>
    <dgm:pt modelId="{EB4755E5-5257-FE40-AA85-EA94980FC2ED}">
      <dgm:prSet phldrT="[Text]"/>
      <dgm:spPr/>
      <dgm:t>
        <a:bodyPr/>
        <a:lstStyle/>
        <a:p>
          <a:endParaRPr lang="en-US" dirty="0">
            <a:latin typeface="Arial" pitchFamily="34" charset="0"/>
            <a:cs typeface="Arial"/>
          </a:endParaRPr>
        </a:p>
      </dgm:t>
    </dgm:pt>
    <dgm:pt modelId="{51233C42-6B12-364B-93E9-B5698B9C37F2}" type="sibTrans" cxnId="{8F287091-83DB-9642-B04B-8D4860E714A0}">
      <dgm:prSet/>
      <dgm:spPr/>
      <dgm:t>
        <a:bodyPr/>
        <a:lstStyle/>
        <a:p>
          <a:endParaRPr lang="en-US"/>
        </a:p>
      </dgm:t>
    </dgm:pt>
    <dgm:pt modelId="{1B0A15C6-4D9A-D34C-A73F-5C7F5ED73496}" type="parTrans" cxnId="{8F287091-83DB-9642-B04B-8D4860E714A0}">
      <dgm:prSet/>
      <dgm:spPr/>
      <dgm:t>
        <a:bodyPr/>
        <a:lstStyle/>
        <a:p>
          <a:endParaRPr lang="en-US"/>
        </a:p>
      </dgm:t>
    </dgm:pt>
    <dgm:pt modelId="{F30CEE75-7B49-A64A-A7DA-50F04D788E7E}" type="pres">
      <dgm:prSet presAssocID="{84FA42CC-A5DB-0A40-995E-9FBBFDB4B755}" presName="compositeShape" presStyleCnt="0">
        <dgm:presLayoutVars>
          <dgm:chMax val="7"/>
          <dgm:dir/>
          <dgm:resizeHandles val="exact"/>
        </dgm:presLayoutVars>
      </dgm:prSet>
      <dgm:spPr/>
    </dgm:pt>
    <dgm:pt modelId="{F18A1AB6-6B7E-A241-B5D7-6B83353B0CCD}" type="pres">
      <dgm:prSet presAssocID="{EB4755E5-5257-FE40-AA85-EA94980FC2ED}" presName="circ1" presStyleLbl="vennNode1" presStyleIdx="0" presStyleCnt="3"/>
      <dgm:spPr/>
    </dgm:pt>
    <dgm:pt modelId="{1A09A159-9D89-B946-9BBF-A6C5E0755235}" type="pres">
      <dgm:prSet presAssocID="{EB4755E5-5257-FE40-AA85-EA94980FC2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91382F3-386D-654E-8F08-864327A6B323}" type="pres">
      <dgm:prSet presAssocID="{57683987-7F8C-9543-9B20-5EC6409DF48F}" presName="circ2" presStyleLbl="vennNode1" presStyleIdx="1" presStyleCnt="3"/>
      <dgm:spPr/>
    </dgm:pt>
    <dgm:pt modelId="{C2BD1E31-601C-B94E-A1C0-685C739CE03E}" type="pres">
      <dgm:prSet presAssocID="{57683987-7F8C-9543-9B20-5EC6409DF48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37B17B7-17DD-2349-8529-258A5A9295F9}" type="pres">
      <dgm:prSet presAssocID="{56C66CBA-9F4F-C24B-BF63-710D4F185AC4}" presName="circ3" presStyleLbl="vennNode1" presStyleIdx="2" presStyleCnt="3"/>
      <dgm:spPr/>
    </dgm:pt>
    <dgm:pt modelId="{05A36415-CFCA-0E4B-8B90-A7F203CCC33C}" type="pres">
      <dgm:prSet presAssocID="{56C66CBA-9F4F-C24B-BF63-710D4F185AC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89D2E42-9D75-495B-90A3-C83F6FD64736}" type="presOf" srcId="{57683987-7F8C-9543-9B20-5EC6409DF48F}" destId="{A91382F3-386D-654E-8F08-864327A6B323}" srcOrd="0" destOrd="0" presId="urn:microsoft.com/office/officeart/2005/8/layout/venn1"/>
    <dgm:cxn modelId="{C47CF74D-982B-4356-8745-7EE8442BCC89}" type="presOf" srcId="{EB4755E5-5257-FE40-AA85-EA94980FC2ED}" destId="{F18A1AB6-6B7E-A241-B5D7-6B83353B0CCD}" srcOrd="0" destOrd="0" presId="urn:microsoft.com/office/officeart/2005/8/layout/venn1"/>
    <dgm:cxn modelId="{3B8B8485-CE1B-F041-88E0-1EEE8E03A7D6}" srcId="{84FA42CC-A5DB-0A40-995E-9FBBFDB4B755}" destId="{57683987-7F8C-9543-9B20-5EC6409DF48F}" srcOrd="1" destOrd="0" parTransId="{7E562330-9CB4-F04C-927C-7B9506E4EAFE}" sibTransId="{9323731C-452A-DE40-A23E-11A125DB5DFE}"/>
    <dgm:cxn modelId="{EC6A058C-B283-498A-A8FE-054AABB09074}" type="presOf" srcId="{84FA42CC-A5DB-0A40-995E-9FBBFDB4B755}" destId="{F30CEE75-7B49-A64A-A7DA-50F04D788E7E}" srcOrd="0" destOrd="0" presId="urn:microsoft.com/office/officeart/2005/8/layout/venn1"/>
    <dgm:cxn modelId="{8F287091-83DB-9642-B04B-8D4860E714A0}" srcId="{84FA42CC-A5DB-0A40-995E-9FBBFDB4B755}" destId="{EB4755E5-5257-FE40-AA85-EA94980FC2ED}" srcOrd="0" destOrd="0" parTransId="{1B0A15C6-4D9A-D34C-A73F-5C7F5ED73496}" sibTransId="{51233C42-6B12-364B-93E9-B5698B9C37F2}"/>
    <dgm:cxn modelId="{B8316AA2-4DD5-4B42-AFEF-01B821F3DE43}" type="presOf" srcId="{57683987-7F8C-9543-9B20-5EC6409DF48F}" destId="{C2BD1E31-601C-B94E-A1C0-685C739CE03E}" srcOrd="1" destOrd="0" presId="urn:microsoft.com/office/officeart/2005/8/layout/venn1"/>
    <dgm:cxn modelId="{297128C5-3FD9-4F4E-A4D0-B51E3C9E323A}" type="presOf" srcId="{56C66CBA-9F4F-C24B-BF63-710D4F185AC4}" destId="{A37B17B7-17DD-2349-8529-258A5A9295F9}" srcOrd="0" destOrd="0" presId="urn:microsoft.com/office/officeart/2005/8/layout/venn1"/>
    <dgm:cxn modelId="{AA596CC5-9BD8-4FB0-A504-43BA71683201}" type="presOf" srcId="{EB4755E5-5257-FE40-AA85-EA94980FC2ED}" destId="{1A09A159-9D89-B946-9BBF-A6C5E0755235}" srcOrd="1" destOrd="0" presId="urn:microsoft.com/office/officeart/2005/8/layout/venn1"/>
    <dgm:cxn modelId="{795598E7-B9C9-FD4F-9096-F600292F1294}" srcId="{84FA42CC-A5DB-0A40-995E-9FBBFDB4B755}" destId="{56C66CBA-9F4F-C24B-BF63-710D4F185AC4}" srcOrd="2" destOrd="0" parTransId="{1518CF2D-74DD-9448-A91C-FD24E72D521F}" sibTransId="{08525B41-86C6-1548-B79D-A1F76D8D8667}"/>
    <dgm:cxn modelId="{B5E61CF6-A00D-4E2B-820E-94F1E46EF226}" type="presOf" srcId="{56C66CBA-9F4F-C24B-BF63-710D4F185AC4}" destId="{05A36415-CFCA-0E4B-8B90-A7F203CCC33C}" srcOrd="1" destOrd="0" presId="urn:microsoft.com/office/officeart/2005/8/layout/venn1"/>
    <dgm:cxn modelId="{557AFBFE-2189-4998-8C74-8EA4041E8494}" type="presParOf" srcId="{F30CEE75-7B49-A64A-A7DA-50F04D788E7E}" destId="{F18A1AB6-6B7E-A241-B5D7-6B83353B0CCD}" srcOrd="0" destOrd="0" presId="urn:microsoft.com/office/officeart/2005/8/layout/venn1"/>
    <dgm:cxn modelId="{51B2188D-6E65-49FC-9298-6D73868E40AE}" type="presParOf" srcId="{F30CEE75-7B49-A64A-A7DA-50F04D788E7E}" destId="{1A09A159-9D89-B946-9BBF-A6C5E0755235}" srcOrd="1" destOrd="0" presId="urn:microsoft.com/office/officeart/2005/8/layout/venn1"/>
    <dgm:cxn modelId="{1BD41287-4D6E-429D-9684-0ED31C7F8F2F}" type="presParOf" srcId="{F30CEE75-7B49-A64A-A7DA-50F04D788E7E}" destId="{A91382F3-386D-654E-8F08-864327A6B323}" srcOrd="2" destOrd="0" presId="urn:microsoft.com/office/officeart/2005/8/layout/venn1"/>
    <dgm:cxn modelId="{B7651D9F-35FB-4B50-ADAA-A119A7449D51}" type="presParOf" srcId="{F30CEE75-7B49-A64A-A7DA-50F04D788E7E}" destId="{C2BD1E31-601C-B94E-A1C0-685C739CE03E}" srcOrd="3" destOrd="0" presId="urn:microsoft.com/office/officeart/2005/8/layout/venn1"/>
    <dgm:cxn modelId="{A32D7225-456C-4008-B447-D2ACBF4CBBF8}" type="presParOf" srcId="{F30CEE75-7B49-A64A-A7DA-50F04D788E7E}" destId="{A37B17B7-17DD-2349-8529-258A5A9295F9}" srcOrd="4" destOrd="0" presId="urn:microsoft.com/office/officeart/2005/8/layout/venn1"/>
    <dgm:cxn modelId="{9BEE46CF-3BE2-4F26-9417-491BB1E6C708}" type="presParOf" srcId="{F30CEE75-7B49-A64A-A7DA-50F04D788E7E}" destId="{05A36415-CFCA-0E4B-8B90-A7F203CCC33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FA42CC-A5DB-0A40-995E-9FBBFDB4B755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57683987-7F8C-9543-9B20-5EC6409DF48F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/>
          </a:endParaRPr>
        </a:p>
      </dgm:t>
    </dgm:pt>
    <dgm:pt modelId="{7E562330-9CB4-F04C-927C-7B9506E4EAFE}" type="parTrans" cxnId="{3B8B8485-CE1B-F041-88E0-1EEE8E03A7D6}">
      <dgm:prSet/>
      <dgm:spPr/>
      <dgm:t>
        <a:bodyPr/>
        <a:lstStyle/>
        <a:p>
          <a:endParaRPr lang="en-US"/>
        </a:p>
      </dgm:t>
    </dgm:pt>
    <dgm:pt modelId="{9323731C-452A-DE40-A23E-11A125DB5DFE}" type="sibTrans" cxnId="{3B8B8485-CE1B-F041-88E0-1EEE8E03A7D6}">
      <dgm:prSet/>
      <dgm:spPr/>
      <dgm:t>
        <a:bodyPr/>
        <a:lstStyle/>
        <a:p>
          <a:endParaRPr lang="en-US"/>
        </a:p>
      </dgm:t>
    </dgm:pt>
    <dgm:pt modelId="{56C66CBA-9F4F-C24B-BF63-710D4F185AC4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r"/>
          <a:endParaRPr lang="en-US" dirty="0"/>
        </a:p>
      </dgm:t>
    </dgm:pt>
    <dgm:pt modelId="{1518CF2D-74DD-9448-A91C-FD24E72D521F}" type="parTrans" cxnId="{795598E7-B9C9-FD4F-9096-F600292F1294}">
      <dgm:prSet/>
      <dgm:spPr/>
      <dgm:t>
        <a:bodyPr/>
        <a:lstStyle/>
        <a:p>
          <a:endParaRPr lang="en-US"/>
        </a:p>
      </dgm:t>
    </dgm:pt>
    <dgm:pt modelId="{08525B41-86C6-1548-B79D-A1F76D8D8667}" type="sibTrans" cxnId="{795598E7-B9C9-FD4F-9096-F600292F1294}">
      <dgm:prSet/>
      <dgm:spPr/>
      <dgm:t>
        <a:bodyPr/>
        <a:lstStyle/>
        <a:p>
          <a:endParaRPr lang="en-US"/>
        </a:p>
      </dgm:t>
    </dgm:pt>
    <dgm:pt modelId="{EB4755E5-5257-FE40-AA85-EA94980FC2ED}">
      <dgm:prSet phldrT="[Text]"/>
      <dgm:spPr/>
      <dgm:t>
        <a:bodyPr/>
        <a:lstStyle/>
        <a:p>
          <a:endParaRPr lang="en-US" dirty="0">
            <a:latin typeface="Arial" pitchFamily="34" charset="0"/>
            <a:cs typeface="Arial"/>
          </a:endParaRPr>
        </a:p>
      </dgm:t>
    </dgm:pt>
    <dgm:pt modelId="{51233C42-6B12-364B-93E9-B5698B9C37F2}" type="sibTrans" cxnId="{8F287091-83DB-9642-B04B-8D4860E714A0}">
      <dgm:prSet/>
      <dgm:spPr/>
      <dgm:t>
        <a:bodyPr/>
        <a:lstStyle/>
        <a:p>
          <a:endParaRPr lang="en-US"/>
        </a:p>
      </dgm:t>
    </dgm:pt>
    <dgm:pt modelId="{1B0A15C6-4D9A-D34C-A73F-5C7F5ED73496}" type="parTrans" cxnId="{8F287091-83DB-9642-B04B-8D4860E714A0}">
      <dgm:prSet/>
      <dgm:spPr/>
      <dgm:t>
        <a:bodyPr/>
        <a:lstStyle/>
        <a:p>
          <a:endParaRPr lang="en-US"/>
        </a:p>
      </dgm:t>
    </dgm:pt>
    <dgm:pt modelId="{F30CEE75-7B49-A64A-A7DA-50F04D788E7E}" type="pres">
      <dgm:prSet presAssocID="{84FA42CC-A5DB-0A40-995E-9FBBFDB4B755}" presName="compositeShape" presStyleCnt="0">
        <dgm:presLayoutVars>
          <dgm:chMax val="7"/>
          <dgm:dir/>
          <dgm:resizeHandles val="exact"/>
        </dgm:presLayoutVars>
      </dgm:prSet>
      <dgm:spPr/>
    </dgm:pt>
    <dgm:pt modelId="{F18A1AB6-6B7E-A241-B5D7-6B83353B0CCD}" type="pres">
      <dgm:prSet presAssocID="{EB4755E5-5257-FE40-AA85-EA94980FC2ED}" presName="circ1" presStyleLbl="vennNode1" presStyleIdx="0" presStyleCnt="3"/>
      <dgm:spPr/>
    </dgm:pt>
    <dgm:pt modelId="{1A09A159-9D89-B946-9BBF-A6C5E0755235}" type="pres">
      <dgm:prSet presAssocID="{EB4755E5-5257-FE40-AA85-EA94980FC2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91382F3-386D-654E-8F08-864327A6B323}" type="pres">
      <dgm:prSet presAssocID="{57683987-7F8C-9543-9B20-5EC6409DF48F}" presName="circ2" presStyleLbl="vennNode1" presStyleIdx="1" presStyleCnt="3"/>
      <dgm:spPr/>
    </dgm:pt>
    <dgm:pt modelId="{C2BD1E31-601C-B94E-A1C0-685C739CE03E}" type="pres">
      <dgm:prSet presAssocID="{57683987-7F8C-9543-9B20-5EC6409DF48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37B17B7-17DD-2349-8529-258A5A9295F9}" type="pres">
      <dgm:prSet presAssocID="{56C66CBA-9F4F-C24B-BF63-710D4F185AC4}" presName="circ3" presStyleLbl="vennNode1" presStyleIdx="2" presStyleCnt="3"/>
      <dgm:spPr/>
    </dgm:pt>
    <dgm:pt modelId="{05A36415-CFCA-0E4B-8B90-A7F203CCC33C}" type="pres">
      <dgm:prSet presAssocID="{56C66CBA-9F4F-C24B-BF63-710D4F185AC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89D2E42-9D75-495B-90A3-C83F6FD64736}" type="presOf" srcId="{57683987-7F8C-9543-9B20-5EC6409DF48F}" destId="{A91382F3-386D-654E-8F08-864327A6B323}" srcOrd="0" destOrd="0" presId="urn:microsoft.com/office/officeart/2005/8/layout/venn1"/>
    <dgm:cxn modelId="{C47CF74D-982B-4356-8745-7EE8442BCC89}" type="presOf" srcId="{EB4755E5-5257-FE40-AA85-EA94980FC2ED}" destId="{F18A1AB6-6B7E-A241-B5D7-6B83353B0CCD}" srcOrd="0" destOrd="0" presId="urn:microsoft.com/office/officeart/2005/8/layout/venn1"/>
    <dgm:cxn modelId="{3B8B8485-CE1B-F041-88E0-1EEE8E03A7D6}" srcId="{84FA42CC-A5DB-0A40-995E-9FBBFDB4B755}" destId="{57683987-7F8C-9543-9B20-5EC6409DF48F}" srcOrd="1" destOrd="0" parTransId="{7E562330-9CB4-F04C-927C-7B9506E4EAFE}" sibTransId="{9323731C-452A-DE40-A23E-11A125DB5DFE}"/>
    <dgm:cxn modelId="{EC6A058C-B283-498A-A8FE-054AABB09074}" type="presOf" srcId="{84FA42CC-A5DB-0A40-995E-9FBBFDB4B755}" destId="{F30CEE75-7B49-A64A-A7DA-50F04D788E7E}" srcOrd="0" destOrd="0" presId="urn:microsoft.com/office/officeart/2005/8/layout/venn1"/>
    <dgm:cxn modelId="{8F287091-83DB-9642-B04B-8D4860E714A0}" srcId="{84FA42CC-A5DB-0A40-995E-9FBBFDB4B755}" destId="{EB4755E5-5257-FE40-AA85-EA94980FC2ED}" srcOrd="0" destOrd="0" parTransId="{1B0A15C6-4D9A-D34C-A73F-5C7F5ED73496}" sibTransId="{51233C42-6B12-364B-93E9-B5698B9C37F2}"/>
    <dgm:cxn modelId="{B8316AA2-4DD5-4B42-AFEF-01B821F3DE43}" type="presOf" srcId="{57683987-7F8C-9543-9B20-5EC6409DF48F}" destId="{C2BD1E31-601C-B94E-A1C0-685C739CE03E}" srcOrd="1" destOrd="0" presId="urn:microsoft.com/office/officeart/2005/8/layout/venn1"/>
    <dgm:cxn modelId="{297128C5-3FD9-4F4E-A4D0-B51E3C9E323A}" type="presOf" srcId="{56C66CBA-9F4F-C24B-BF63-710D4F185AC4}" destId="{A37B17B7-17DD-2349-8529-258A5A9295F9}" srcOrd="0" destOrd="0" presId="urn:microsoft.com/office/officeart/2005/8/layout/venn1"/>
    <dgm:cxn modelId="{AA596CC5-9BD8-4FB0-A504-43BA71683201}" type="presOf" srcId="{EB4755E5-5257-FE40-AA85-EA94980FC2ED}" destId="{1A09A159-9D89-B946-9BBF-A6C5E0755235}" srcOrd="1" destOrd="0" presId="urn:microsoft.com/office/officeart/2005/8/layout/venn1"/>
    <dgm:cxn modelId="{795598E7-B9C9-FD4F-9096-F600292F1294}" srcId="{84FA42CC-A5DB-0A40-995E-9FBBFDB4B755}" destId="{56C66CBA-9F4F-C24B-BF63-710D4F185AC4}" srcOrd="2" destOrd="0" parTransId="{1518CF2D-74DD-9448-A91C-FD24E72D521F}" sibTransId="{08525B41-86C6-1548-B79D-A1F76D8D8667}"/>
    <dgm:cxn modelId="{B5E61CF6-A00D-4E2B-820E-94F1E46EF226}" type="presOf" srcId="{56C66CBA-9F4F-C24B-BF63-710D4F185AC4}" destId="{05A36415-CFCA-0E4B-8B90-A7F203CCC33C}" srcOrd="1" destOrd="0" presId="urn:microsoft.com/office/officeart/2005/8/layout/venn1"/>
    <dgm:cxn modelId="{557AFBFE-2189-4998-8C74-8EA4041E8494}" type="presParOf" srcId="{F30CEE75-7B49-A64A-A7DA-50F04D788E7E}" destId="{F18A1AB6-6B7E-A241-B5D7-6B83353B0CCD}" srcOrd="0" destOrd="0" presId="urn:microsoft.com/office/officeart/2005/8/layout/venn1"/>
    <dgm:cxn modelId="{51B2188D-6E65-49FC-9298-6D73868E40AE}" type="presParOf" srcId="{F30CEE75-7B49-A64A-A7DA-50F04D788E7E}" destId="{1A09A159-9D89-B946-9BBF-A6C5E0755235}" srcOrd="1" destOrd="0" presId="urn:microsoft.com/office/officeart/2005/8/layout/venn1"/>
    <dgm:cxn modelId="{1BD41287-4D6E-429D-9684-0ED31C7F8F2F}" type="presParOf" srcId="{F30CEE75-7B49-A64A-A7DA-50F04D788E7E}" destId="{A91382F3-386D-654E-8F08-864327A6B323}" srcOrd="2" destOrd="0" presId="urn:microsoft.com/office/officeart/2005/8/layout/venn1"/>
    <dgm:cxn modelId="{B7651D9F-35FB-4B50-ADAA-A119A7449D51}" type="presParOf" srcId="{F30CEE75-7B49-A64A-A7DA-50F04D788E7E}" destId="{C2BD1E31-601C-B94E-A1C0-685C739CE03E}" srcOrd="3" destOrd="0" presId="urn:microsoft.com/office/officeart/2005/8/layout/venn1"/>
    <dgm:cxn modelId="{A32D7225-456C-4008-B447-D2ACBF4CBBF8}" type="presParOf" srcId="{F30CEE75-7B49-A64A-A7DA-50F04D788E7E}" destId="{A37B17B7-17DD-2349-8529-258A5A9295F9}" srcOrd="4" destOrd="0" presId="urn:microsoft.com/office/officeart/2005/8/layout/venn1"/>
    <dgm:cxn modelId="{9BEE46CF-3BE2-4F26-9417-491BB1E6C708}" type="presParOf" srcId="{F30CEE75-7B49-A64A-A7DA-50F04D788E7E}" destId="{05A36415-CFCA-0E4B-8B90-A7F203CCC33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FA42CC-A5DB-0A40-995E-9FBBFDB4B755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57683987-7F8C-9543-9B20-5EC6409DF48F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/>
          </a:endParaRPr>
        </a:p>
      </dgm:t>
    </dgm:pt>
    <dgm:pt modelId="{7E562330-9CB4-F04C-927C-7B9506E4EAFE}" type="parTrans" cxnId="{3B8B8485-CE1B-F041-88E0-1EEE8E03A7D6}">
      <dgm:prSet/>
      <dgm:spPr/>
      <dgm:t>
        <a:bodyPr/>
        <a:lstStyle/>
        <a:p>
          <a:endParaRPr lang="en-US"/>
        </a:p>
      </dgm:t>
    </dgm:pt>
    <dgm:pt modelId="{9323731C-452A-DE40-A23E-11A125DB5DFE}" type="sibTrans" cxnId="{3B8B8485-CE1B-F041-88E0-1EEE8E03A7D6}">
      <dgm:prSet/>
      <dgm:spPr/>
      <dgm:t>
        <a:bodyPr/>
        <a:lstStyle/>
        <a:p>
          <a:endParaRPr lang="en-US"/>
        </a:p>
      </dgm:t>
    </dgm:pt>
    <dgm:pt modelId="{56C66CBA-9F4F-C24B-BF63-710D4F185AC4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r"/>
          <a:endParaRPr lang="en-US" dirty="0"/>
        </a:p>
      </dgm:t>
    </dgm:pt>
    <dgm:pt modelId="{1518CF2D-74DD-9448-A91C-FD24E72D521F}" type="parTrans" cxnId="{795598E7-B9C9-FD4F-9096-F600292F1294}">
      <dgm:prSet/>
      <dgm:spPr/>
      <dgm:t>
        <a:bodyPr/>
        <a:lstStyle/>
        <a:p>
          <a:endParaRPr lang="en-US"/>
        </a:p>
      </dgm:t>
    </dgm:pt>
    <dgm:pt modelId="{08525B41-86C6-1548-B79D-A1F76D8D8667}" type="sibTrans" cxnId="{795598E7-B9C9-FD4F-9096-F600292F1294}">
      <dgm:prSet/>
      <dgm:spPr/>
      <dgm:t>
        <a:bodyPr/>
        <a:lstStyle/>
        <a:p>
          <a:endParaRPr lang="en-US"/>
        </a:p>
      </dgm:t>
    </dgm:pt>
    <dgm:pt modelId="{EB4755E5-5257-FE40-AA85-EA94980FC2ED}">
      <dgm:prSet phldrT="[Text]"/>
      <dgm:spPr/>
      <dgm:t>
        <a:bodyPr/>
        <a:lstStyle/>
        <a:p>
          <a:endParaRPr lang="en-US" dirty="0">
            <a:latin typeface="Arial" pitchFamily="34" charset="0"/>
            <a:cs typeface="Arial"/>
          </a:endParaRPr>
        </a:p>
      </dgm:t>
    </dgm:pt>
    <dgm:pt modelId="{51233C42-6B12-364B-93E9-B5698B9C37F2}" type="sibTrans" cxnId="{8F287091-83DB-9642-B04B-8D4860E714A0}">
      <dgm:prSet/>
      <dgm:spPr/>
      <dgm:t>
        <a:bodyPr/>
        <a:lstStyle/>
        <a:p>
          <a:endParaRPr lang="en-US"/>
        </a:p>
      </dgm:t>
    </dgm:pt>
    <dgm:pt modelId="{1B0A15C6-4D9A-D34C-A73F-5C7F5ED73496}" type="parTrans" cxnId="{8F287091-83DB-9642-B04B-8D4860E714A0}">
      <dgm:prSet/>
      <dgm:spPr/>
      <dgm:t>
        <a:bodyPr/>
        <a:lstStyle/>
        <a:p>
          <a:endParaRPr lang="en-US"/>
        </a:p>
      </dgm:t>
    </dgm:pt>
    <dgm:pt modelId="{F30CEE75-7B49-A64A-A7DA-50F04D788E7E}" type="pres">
      <dgm:prSet presAssocID="{84FA42CC-A5DB-0A40-995E-9FBBFDB4B755}" presName="compositeShape" presStyleCnt="0">
        <dgm:presLayoutVars>
          <dgm:chMax val="7"/>
          <dgm:dir/>
          <dgm:resizeHandles val="exact"/>
        </dgm:presLayoutVars>
      </dgm:prSet>
      <dgm:spPr/>
    </dgm:pt>
    <dgm:pt modelId="{F18A1AB6-6B7E-A241-B5D7-6B83353B0CCD}" type="pres">
      <dgm:prSet presAssocID="{EB4755E5-5257-FE40-AA85-EA94980FC2ED}" presName="circ1" presStyleLbl="vennNode1" presStyleIdx="0" presStyleCnt="3"/>
      <dgm:spPr/>
    </dgm:pt>
    <dgm:pt modelId="{1A09A159-9D89-B946-9BBF-A6C5E0755235}" type="pres">
      <dgm:prSet presAssocID="{EB4755E5-5257-FE40-AA85-EA94980FC2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91382F3-386D-654E-8F08-864327A6B323}" type="pres">
      <dgm:prSet presAssocID="{57683987-7F8C-9543-9B20-5EC6409DF48F}" presName="circ2" presStyleLbl="vennNode1" presStyleIdx="1" presStyleCnt="3"/>
      <dgm:spPr/>
    </dgm:pt>
    <dgm:pt modelId="{C2BD1E31-601C-B94E-A1C0-685C739CE03E}" type="pres">
      <dgm:prSet presAssocID="{57683987-7F8C-9543-9B20-5EC6409DF48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37B17B7-17DD-2349-8529-258A5A9295F9}" type="pres">
      <dgm:prSet presAssocID="{56C66CBA-9F4F-C24B-BF63-710D4F185AC4}" presName="circ3" presStyleLbl="vennNode1" presStyleIdx="2" presStyleCnt="3"/>
      <dgm:spPr/>
    </dgm:pt>
    <dgm:pt modelId="{05A36415-CFCA-0E4B-8B90-A7F203CCC33C}" type="pres">
      <dgm:prSet presAssocID="{56C66CBA-9F4F-C24B-BF63-710D4F185AC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89D2E42-9D75-495B-90A3-C83F6FD64736}" type="presOf" srcId="{57683987-7F8C-9543-9B20-5EC6409DF48F}" destId="{A91382F3-386D-654E-8F08-864327A6B323}" srcOrd="0" destOrd="0" presId="urn:microsoft.com/office/officeart/2005/8/layout/venn1"/>
    <dgm:cxn modelId="{C47CF74D-982B-4356-8745-7EE8442BCC89}" type="presOf" srcId="{EB4755E5-5257-FE40-AA85-EA94980FC2ED}" destId="{F18A1AB6-6B7E-A241-B5D7-6B83353B0CCD}" srcOrd="0" destOrd="0" presId="urn:microsoft.com/office/officeart/2005/8/layout/venn1"/>
    <dgm:cxn modelId="{3B8B8485-CE1B-F041-88E0-1EEE8E03A7D6}" srcId="{84FA42CC-A5DB-0A40-995E-9FBBFDB4B755}" destId="{57683987-7F8C-9543-9B20-5EC6409DF48F}" srcOrd="1" destOrd="0" parTransId="{7E562330-9CB4-F04C-927C-7B9506E4EAFE}" sibTransId="{9323731C-452A-DE40-A23E-11A125DB5DFE}"/>
    <dgm:cxn modelId="{EC6A058C-B283-498A-A8FE-054AABB09074}" type="presOf" srcId="{84FA42CC-A5DB-0A40-995E-9FBBFDB4B755}" destId="{F30CEE75-7B49-A64A-A7DA-50F04D788E7E}" srcOrd="0" destOrd="0" presId="urn:microsoft.com/office/officeart/2005/8/layout/venn1"/>
    <dgm:cxn modelId="{8F287091-83DB-9642-B04B-8D4860E714A0}" srcId="{84FA42CC-A5DB-0A40-995E-9FBBFDB4B755}" destId="{EB4755E5-5257-FE40-AA85-EA94980FC2ED}" srcOrd="0" destOrd="0" parTransId="{1B0A15C6-4D9A-D34C-A73F-5C7F5ED73496}" sibTransId="{51233C42-6B12-364B-93E9-B5698B9C37F2}"/>
    <dgm:cxn modelId="{B8316AA2-4DD5-4B42-AFEF-01B821F3DE43}" type="presOf" srcId="{57683987-7F8C-9543-9B20-5EC6409DF48F}" destId="{C2BD1E31-601C-B94E-A1C0-685C739CE03E}" srcOrd="1" destOrd="0" presId="urn:microsoft.com/office/officeart/2005/8/layout/venn1"/>
    <dgm:cxn modelId="{297128C5-3FD9-4F4E-A4D0-B51E3C9E323A}" type="presOf" srcId="{56C66CBA-9F4F-C24B-BF63-710D4F185AC4}" destId="{A37B17B7-17DD-2349-8529-258A5A9295F9}" srcOrd="0" destOrd="0" presId="urn:microsoft.com/office/officeart/2005/8/layout/venn1"/>
    <dgm:cxn modelId="{AA596CC5-9BD8-4FB0-A504-43BA71683201}" type="presOf" srcId="{EB4755E5-5257-FE40-AA85-EA94980FC2ED}" destId="{1A09A159-9D89-B946-9BBF-A6C5E0755235}" srcOrd="1" destOrd="0" presId="urn:microsoft.com/office/officeart/2005/8/layout/venn1"/>
    <dgm:cxn modelId="{795598E7-B9C9-FD4F-9096-F600292F1294}" srcId="{84FA42CC-A5DB-0A40-995E-9FBBFDB4B755}" destId="{56C66CBA-9F4F-C24B-BF63-710D4F185AC4}" srcOrd="2" destOrd="0" parTransId="{1518CF2D-74DD-9448-A91C-FD24E72D521F}" sibTransId="{08525B41-86C6-1548-B79D-A1F76D8D8667}"/>
    <dgm:cxn modelId="{B5E61CF6-A00D-4E2B-820E-94F1E46EF226}" type="presOf" srcId="{56C66CBA-9F4F-C24B-BF63-710D4F185AC4}" destId="{05A36415-CFCA-0E4B-8B90-A7F203CCC33C}" srcOrd="1" destOrd="0" presId="urn:microsoft.com/office/officeart/2005/8/layout/venn1"/>
    <dgm:cxn modelId="{557AFBFE-2189-4998-8C74-8EA4041E8494}" type="presParOf" srcId="{F30CEE75-7B49-A64A-A7DA-50F04D788E7E}" destId="{F18A1AB6-6B7E-A241-B5D7-6B83353B0CCD}" srcOrd="0" destOrd="0" presId="urn:microsoft.com/office/officeart/2005/8/layout/venn1"/>
    <dgm:cxn modelId="{51B2188D-6E65-49FC-9298-6D73868E40AE}" type="presParOf" srcId="{F30CEE75-7B49-A64A-A7DA-50F04D788E7E}" destId="{1A09A159-9D89-B946-9BBF-A6C5E0755235}" srcOrd="1" destOrd="0" presId="urn:microsoft.com/office/officeart/2005/8/layout/venn1"/>
    <dgm:cxn modelId="{1BD41287-4D6E-429D-9684-0ED31C7F8F2F}" type="presParOf" srcId="{F30CEE75-7B49-A64A-A7DA-50F04D788E7E}" destId="{A91382F3-386D-654E-8F08-864327A6B323}" srcOrd="2" destOrd="0" presId="urn:microsoft.com/office/officeart/2005/8/layout/venn1"/>
    <dgm:cxn modelId="{B7651D9F-35FB-4B50-ADAA-A119A7449D51}" type="presParOf" srcId="{F30CEE75-7B49-A64A-A7DA-50F04D788E7E}" destId="{C2BD1E31-601C-B94E-A1C0-685C739CE03E}" srcOrd="3" destOrd="0" presId="urn:microsoft.com/office/officeart/2005/8/layout/venn1"/>
    <dgm:cxn modelId="{A32D7225-456C-4008-B447-D2ACBF4CBBF8}" type="presParOf" srcId="{F30CEE75-7B49-A64A-A7DA-50F04D788E7E}" destId="{A37B17B7-17DD-2349-8529-258A5A9295F9}" srcOrd="4" destOrd="0" presId="urn:microsoft.com/office/officeart/2005/8/layout/venn1"/>
    <dgm:cxn modelId="{9BEE46CF-3BE2-4F26-9417-491BB1E6C708}" type="presParOf" srcId="{F30CEE75-7B49-A64A-A7DA-50F04D788E7E}" destId="{05A36415-CFCA-0E4B-8B90-A7F203CCC33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FA42CC-A5DB-0A40-995E-9FBBFDB4B755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57683987-7F8C-9543-9B20-5EC6409DF48F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endParaRPr lang="en-US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/>
          </a:endParaRPr>
        </a:p>
      </dgm:t>
    </dgm:pt>
    <dgm:pt modelId="{7E562330-9CB4-F04C-927C-7B9506E4EAFE}" type="parTrans" cxnId="{3B8B8485-CE1B-F041-88E0-1EEE8E03A7D6}">
      <dgm:prSet/>
      <dgm:spPr/>
      <dgm:t>
        <a:bodyPr/>
        <a:lstStyle/>
        <a:p>
          <a:endParaRPr lang="en-US"/>
        </a:p>
      </dgm:t>
    </dgm:pt>
    <dgm:pt modelId="{9323731C-452A-DE40-A23E-11A125DB5DFE}" type="sibTrans" cxnId="{3B8B8485-CE1B-F041-88E0-1EEE8E03A7D6}">
      <dgm:prSet/>
      <dgm:spPr/>
      <dgm:t>
        <a:bodyPr/>
        <a:lstStyle/>
        <a:p>
          <a:endParaRPr lang="en-US"/>
        </a:p>
      </dgm:t>
    </dgm:pt>
    <dgm:pt modelId="{56C66CBA-9F4F-C24B-BF63-710D4F185AC4}">
      <dgm:prSet phldrT="[Text]"/>
      <dgm:spPr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r"/>
          <a:endParaRPr lang="en-US" dirty="0"/>
        </a:p>
      </dgm:t>
    </dgm:pt>
    <dgm:pt modelId="{1518CF2D-74DD-9448-A91C-FD24E72D521F}" type="parTrans" cxnId="{795598E7-B9C9-FD4F-9096-F600292F1294}">
      <dgm:prSet/>
      <dgm:spPr/>
      <dgm:t>
        <a:bodyPr/>
        <a:lstStyle/>
        <a:p>
          <a:endParaRPr lang="en-US"/>
        </a:p>
      </dgm:t>
    </dgm:pt>
    <dgm:pt modelId="{08525B41-86C6-1548-B79D-A1F76D8D8667}" type="sibTrans" cxnId="{795598E7-B9C9-FD4F-9096-F600292F1294}">
      <dgm:prSet/>
      <dgm:spPr/>
      <dgm:t>
        <a:bodyPr/>
        <a:lstStyle/>
        <a:p>
          <a:endParaRPr lang="en-US"/>
        </a:p>
      </dgm:t>
    </dgm:pt>
    <dgm:pt modelId="{EB4755E5-5257-FE40-AA85-EA94980FC2ED}">
      <dgm:prSet phldrT="[Text]"/>
      <dgm:spPr/>
      <dgm:t>
        <a:bodyPr/>
        <a:lstStyle/>
        <a:p>
          <a:endParaRPr lang="en-US" dirty="0">
            <a:latin typeface="Arial" pitchFamily="34" charset="0"/>
            <a:cs typeface="Arial"/>
          </a:endParaRPr>
        </a:p>
      </dgm:t>
    </dgm:pt>
    <dgm:pt modelId="{51233C42-6B12-364B-93E9-B5698B9C37F2}" type="sibTrans" cxnId="{8F287091-83DB-9642-B04B-8D4860E714A0}">
      <dgm:prSet/>
      <dgm:spPr/>
      <dgm:t>
        <a:bodyPr/>
        <a:lstStyle/>
        <a:p>
          <a:endParaRPr lang="en-US"/>
        </a:p>
      </dgm:t>
    </dgm:pt>
    <dgm:pt modelId="{1B0A15C6-4D9A-D34C-A73F-5C7F5ED73496}" type="parTrans" cxnId="{8F287091-83DB-9642-B04B-8D4860E714A0}">
      <dgm:prSet/>
      <dgm:spPr/>
      <dgm:t>
        <a:bodyPr/>
        <a:lstStyle/>
        <a:p>
          <a:endParaRPr lang="en-US"/>
        </a:p>
      </dgm:t>
    </dgm:pt>
    <dgm:pt modelId="{F30CEE75-7B49-A64A-A7DA-50F04D788E7E}" type="pres">
      <dgm:prSet presAssocID="{84FA42CC-A5DB-0A40-995E-9FBBFDB4B755}" presName="compositeShape" presStyleCnt="0">
        <dgm:presLayoutVars>
          <dgm:chMax val="7"/>
          <dgm:dir/>
          <dgm:resizeHandles val="exact"/>
        </dgm:presLayoutVars>
      </dgm:prSet>
      <dgm:spPr/>
    </dgm:pt>
    <dgm:pt modelId="{F18A1AB6-6B7E-A241-B5D7-6B83353B0CCD}" type="pres">
      <dgm:prSet presAssocID="{EB4755E5-5257-FE40-AA85-EA94980FC2ED}" presName="circ1" presStyleLbl="vennNode1" presStyleIdx="0" presStyleCnt="3"/>
      <dgm:spPr/>
    </dgm:pt>
    <dgm:pt modelId="{1A09A159-9D89-B946-9BBF-A6C5E0755235}" type="pres">
      <dgm:prSet presAssocID="{EB4755E5-5257-FE40-AA85-EA94980FC2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91382F3-386D-654E-8F08-864327A6B323}" type="pres">
      <dgm:prSet presAssocID="{57683987-7F8C-9543-9B20-5EC6409DF48F}" presName="circ2" presStyleLbl="vennNode1" presStyleIdx="1" presStyleCnt="3"/>
      <dgm:spPr/>
    </dgm:pt>
    <dgm:pt modelId="{C2BD1E31-601C-B94E-A1C0-685C739CE03E}" type="pres">
      <dgm:prSet presAssocID="{57683987-7F8C-9543-9B20-5EC6409DF48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37B17B7-17DD-2349-8529-258A5A9295F9}" type="pres">
      <dgm:prSet presAssocID="{56C66CBA-9F4F-C24B-BF63-710D4F185AC4}" presName="circ3" presStyleLbl="vennNode1" presStyleIdx="2" presStyleCnt="3"/>
      <dgm:spPr/>
    </dgm:pt>
    <dgm:pt modelId="{05A36415-CFCA-0E4B-8B90-A7F203CCC33C}" type="pres">
      <dgm:prSet presAssocID="{56C66CBA-9F4F-C24B-BF63-710D4F185AC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89D2E42-9D75-495B-90A3-C83F6FD64736}" type="presOf" srcId="{57683987-7F8C-9543-9B20-5EC6409DF48F}" destId="{A91382F3-386D-654E-8F08-864327A6B323}" srcOrd="0" destOrd="0" presId="urn:microsoft.com/office/officeart/2005/8/layout/venn1"/>
    <dgm:cxn modelId="{C47CF74D-982B-4356-8745-7EE8442BCC89}" type="presOf" srcId="{EB4755E5-5257-FE40-AA85-EA94980FC2ED}" destId="{F18A1AB6-6B7E-A241-B5D7-6B83353B0CCD}" srcOrd="0" destOrd="0" presId="urn:microsoft.com/office/officeart/2005/8/layout/venn1"/>
    <dgm:cxn modelId="{3B8B8485-CE1B-F041-88E0-1EEE8E03A7D6}" srcId="{84FA42CC-A5DB-0A40-995E-9FBBFDB4B755}" destId="{57683987-7F8C-9543-9B20-5EC6409DF48F}" srcOrd="1" destOrd="0" parTransId="{7E562330-9CB4-F04C-927C-7B9506E4EAFE}" sibTransId="{9323731C-452A-DE40-A23E-11A125DB5DFE}"/>
    <dgm:cxn modelId="{EC6A058C-B283-498A-A8FE-054AABB09074}" type="presOf" srcId="{84FA42CC-A5DB-0A40-995E-9FBBFDB4B755}" destId="{F30CEE75-7B49-A64A-A7DA-50F04D788E7E}" srcOrd="0" destOrd="0" presId="urn:microsoft.com/office/officeart/2005/8/layout/venn1"/>
    <dgm:cxn modelId="{8F287091-83DB-9642-B04B-8D4860E714A0}" srcId="{84FA42CC-A5DB-0A40-995E-9FBBFDB4B755}" destId="{EB4755E5-5257-FE40-AA85-EA94980FC2ED}" srcOrd="0" destOrd="0" parTransId="{1B0A15C6-4D9A-D34C-A73F-5C7F5ED73496}" sibTransId="{51233C42-6B12-364B-93E9-B5698B9C37F2}"/>
    <dgm:cxn modelId="{B8316AA2-4DD5-4B42-AFEF-01B821F3DE43}" type="presOf" srcId="{57683987-7F8C-9543-9B20-5EC6409DF48F}" destId="{C2BD1E31-601C-B94E-A1C0-685C739CE03E}" srcOrd="1" destOrd="0" presId="urn:microsoft.com/office/officeart/2005/8/layout/venn1"/>
    <dgm:cxn modelId="{297128C5-3FD9-4F4E-A4D0-B51E3C9E323A}" type="presOf" srcId="{56C66CBA-9F4F-C24B-BF63-710D4F185AC4}" destId="{A37B17B7-17DD-2349-8529-258A5A9295F9}" srcOrd="0" destOrd="0" presId="urn:microsoft.com/office/officeart/2005/8/layout/venn1"/>
    <dgm:cxn modelId="{AA596CC5-9BD8-4FB0-A504-43BA71683201}" type="presOf" srcId="{EB4755E5-5257-FE40-AA85-EA94980FC2ED}" destId="{1A09A159-9D89-B946-9BBF-A6C5E0755235}" srcOrd="1" destOrd="0" presId="urn:microsoft.com/office/officeart/2005/8/layout/venn1"/>
    <dgm:cxn modelId="{795598E7-B9C9-FD4F-9096-F600292F1294}" srcId="{84FA42CC-A5DB-0A40-995E-9FBBFDB4B755}" destId="{56C66CBA-9F4F-C24B-BF63-710D4F185AC4}" srcOrd="2" destOrd="0" parTransId="{1518CF2D-74DD-9448-A91C-FD24E72D521F}" sibTransId="{08525B41-86C6-1548-B79D-A1F76D8D8667}"/>
    <dgm:cxn modelId="{B5E61CF6-A00D-4E2B-820E-94F1E46EF226}" type="presOf" srcId="{56C66CBA-9F4F-C24B-BF63-710D4F185AC4}" destId="{05A36415-CFCA-0E4B-8B90-A7F203CCC33C}" srcOrd="1" destOrd="0" presId="urn:microsoft.com/office/officeart/2005/8/layout/venn1"/>
    <dgm:cxn modelId="{557AFBFE-2189-4998-8C74-8EA4041E8494}" type="presParOf" srcId="{F30CEE75-7B49-A64A-A7DA-50F04D788E7E}" destId="{F18A1AB6-6B7E-A241-B5D7-6B83353B0CCD}" srcOrd="0" destOrd="0" presId="urn:microsoft.com/office/officeart/2005/8/layout/venn1"/>
    <dgm:cxn modelId="{51B2188D-6E65-49FC-9298-6D73868E40AE}" type="presParOf" srcId="{F30CEE75-7B49-A64A-A7DA-50F04D788E7E}" destId="{1A09A159-9D89-B946-9BBF-A6C5E0755235}" srcOrd="1" destOrd="0" presId="urn:microsoft.com/office/officeart/2005/8/layout/venn1"/>
    <dgm:cxn modelId="{1BD41287-4D6E-429D-9684-0ED31C7F8F2F}" type="presParOf" srcId="{F30CEE75-7B49-A64A-A7DA-50F04D788E7E}" destId="{A91382F3-386D-654E-8F08-864327A6B323}" srcOrd="2" destOrd="0" presId="urn:microsoft.com/office/officeart/2005/8/layout/venn1"/>
    <dgm:cxn modelId="{B7651D9F-35FB-4B50-ADAA-A119A7449D51}" type="presParOf" srcId="{F30CEE75-7B49-A64A-A7DA-50F04D788E7E}" destId="{C2BD1E31-601C-B94E-A1C0-685C739CE03E}" srcOrd="3" destOrd="0" presId="urn:microsoft.com/office/officeart/2005/8/layout/venn1"/>
    <dgm:cxn modelId="{A32D7225-456C-4008-B447-D2ACBF4CBBF8}" type="presParOf" srcId="{F30CEE75-7B49-A64A-A7DA-50F04D788E7E}" destId="{A37B17B7-17DD-2349-8529-258A5A9295F9}" srcOrd="4" destOrd="0" presId="urn:microsoft.com/office/officeart/2005/8/layout/venn1"/>
    <dgm:cxn modelId="{9BEE46CF-3BE2-4F26-9417-491BB1E6C708}" type="presParOf" srcId="{F30CEE75-7B49-A64A-A7DA-50F04D788E7E}" destId="{05A36415-CFCA-0E4B-8B90-A7F203CCC33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1AB6-6B7E-A241-B5D7-6B83353B0CCD}">
      <dsp:nvSpPr>
        <dsp:cNvPr id="0" name=""/>
        <dsp:cNvSpPr/>
      </dsp:nvSpPr>
      <dsp:spPr>
        <a:xfrm>
          <a:off x="1485899" y="41274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latin typeface="Arial" pitchFamily="34" charset="0"/>
            <a:cs typeface="Arial"/>
          </a:endParaRPr>
        </a:p>
      </dsp:txBody>
      <dsp:txXfrm>
        <a:off x="1750060" y="387984"/>
        <a:ext cx="1452880" cy="891540"/>
      </dsp:txXfrm>
    </dsp:sp>
    <dsp:sp modelId="{A91382F3-386D-654E-8F08-864327A6B323}">
      <dsp:nvSpPr>
        <dsp:cNvPr id="0" name=""/>
        <dsp:cNvSpPr/>
      </dsp:nvSpPr>
      <dsp:spPr>
        <a:xfrm>
          <a:off x="2200783" y="1279525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/>
          </a:endParaRPr>
        </a:p>
      </dsp:txBody>
      <dsp:txXfrm>
        <a:off x="2806700" y="1791335"/>
        <a:ext cx="1188720" cy="1089660"/>
      </dsp:txXfrm>
    </dsp:sp>
    <dsp:sp modelId="{A37B17B7-17DD-2349-8529-258A5A9295F9}">
      <dsp:nvSpPr>
        <dsp:cNvPr id="0" name=""/>
        <dsp:cNvSpPr/>
      </dsp:nvSpPr>
      <dsp:spPr>
        <a:xfrm>
          <a:off x="771016" y="1279525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957580" y="1791335"/>
        <a:ext cx="1188720" cy="10896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1AB6-6B7E-A241-B5D7-6B83353B0CCD}">
      <dsp:nvSpPr>
        <dsp:cNvPr id="0" name=""/>
        <dsp:cNvSpPr/>
      </dsp:nvSpPr>
      <dsp:spPr>
        <a:xfrm>
          <a:off x="1485899" y="41274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latin typeface="Arial" pitchFamily="34" charset="0"/>
            <a:cs typeface="Arial"/>
          </a:endParaRPr>
        </a:p>
      </dsp:txBody>
      <dsp:txXfrm>
        <a:off x="1750060" y="387984"/>
        <a:ext cx="1452880" cy="891540"/>
      </dsp:txXfrm>
    </dsp:sp>
    <dsp:sp modelId="{A91382F3-386D-654E-8F08-864327A6B323}">
      <dsp:nvSpPr>
        <dsp:cNvPr id="0" name=""/>
        <dsp:cNvSpPr/>
      </dsp:nvSpPr>
      <dsp:spPr>
        <a:xfrm>
          <a:off x="2200783" y="1279525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/>
          </a:endParaRPr>
        </a:p>
      </dsp:txBody>
      <dsp:txXfrm>
        <a:off x="2806700" y="1791335"/>
        <a:ext cx="1188720" cy="1089660"/>
      </dsp:txXfrm>
    </dsp:sp>
    <dsp:sp modelId="{A37B17B7-17DD-2349-8529-258A5A9295F9}">
      <dsp:nvSpPr>
        <dsp:cNvPr id="0" name=""/>
        <dsp:cNvSpPr/>
      </dsp:nvSpPr>
      <dsp:spPr>
        <a:xfrm>
          <a:off x="771016" y="1279525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957580" y="1791335"/>
        <a:ext cx="1188720" cy="10896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1AB6-6B7E-A241-B5D7-6B83353B0CCD}">
      <dsp:nvSpPr>
        <dsp:cNvPr id="0" name=""/>
        <dsp:cNvSpPr/>
      </dsp:nvSpPr>
      <dsp:spPr>
        <a:xfrm>
          <a:off x="1485899" y="41274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latin typeface="Arial" pitchFamily="34" charset="0"/>
            <a:cs typeface="Arial"/>
          </a:endParaRPr>
        </a:p>
      </dsp:txBody>
      <dsp:txXfrm>
        <a:off x="1750060" y="387984"/>
        <a:ext cx="1452880" cy="891540"/>
      </dsp:txXfrm>
    </dsp:sp>
    <dsp:sp modelId="{A91382F3-386D-654E-8F08-864327A6B323}">
      <dsp:nvSpPr>
        <dsp:cNvPr id="0" name=""/>
        <dsp:cNvSpPr/>
      </dsp:nvSpPr>
      <dsp:spPr>
        <a:xfrm>
          <a:off x="2200783" y="1279525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/>
          </a:endParaRPr>
        </a:p>
      </dsp:txBody>
      <dsp:txXfrm>
        <a:off x="2806700" y="1791335"/>
        <a:ext cx="1188720" cy="1089660"/>
      </dsp:txXfrm>
    </dsp:sp>
    <dsp:sp modelId="{A37B17B7-17DD-2349-8529-258A5A9295F9}">
      <dsp:nvSpPr>
        <dsp:cNvPr id="0" name=""/>
        <dsp:cNvSpPr/>
      </dsp:nvSpPr>
      <dsp:spPr>
        <a:xfrm>
          <a:off x="771016" y="1279525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957580" y="1791335"/>
        <a:ext cx="1188720" cy="10896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A1AB6-6B7E-A241-B5D7-6B83353B0CCD}">
      <dsp:nvSpPr>
        <dsp:cNvPr id="0" name=""/>
        <dsp:cNvSpPr/>
      </dsp:nvSpPr>
      <dsp:spPr>
        <a:xfrm>
          <a:off x="1485899" y="41274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latin typeface="Arial" pitchFamily="34" charset="0"/>
            <a:cs typeface="Arial"/>
          </a:endParaRPr>
        </a:p>
      </dsp:txBody>
      <dsp:txXfrm>
        <a:off x="1750060" y="387984"/>
        <a:ext cx="1452880" cy="891540"/>
      </dsp:txXfrm>
    </dsp:sp>
    <dsp:sp modelId="{A91382F3-386D-654E-8F08-864327A6B323}">
      <dsp:nvSpPr>
        <dsp:cNvPr id="0" name=""/>
        <dsp:cNvSpPr/>
      </dsp:nvSpPr>
      <dsp:spPr>
        <a:xfrm>
          <a:off x="2200783" y="1279525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/>
          </a:endParaRPr>
        </a:p>
      </dsp:txBody>
      <dsp:txXfrm>
        <a:off x="2806700" y="1791335"/>
        <a:ext cx="1188720" cy="1089660"/>
      </dsp:txXfrm>
    </dsp:sp>
    <dsp:sp modelId="{A37B17B7-17DD-2349-8529-258A5A9295F9}">
      <dsp:nvSpPr>
        <dsp:cNvPr id="0" name=""/>
        <dsp:cNvSpPr/>
      </dsp:nvSpPr>
      <dsp:spPr>
        <a:xfrm>
          <a:off x="771016" y="1279525"/>
          <a:ext cx="1981200" cy="198120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957580" y="1791335"/>
        <a:ext cx="1188720" cy="1089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E393B-529B-43F3-96E5-364D47594650}" type="datetimeFigureOut">
              <a:rPr lang="pt-PT" smtClean="0"/>
              <a:t>13/09/2021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CE15B-B695-48AE-9DAD-34E03CD48C9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6657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141C6-96B0-40A3-8E22-3083A133C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4547C9-A6D4-4BE1-8733-AD23827CF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3AC80D8-1FEB-418B-A43E-57BB25ED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BB18-576C-4810-B769-940630FDCAB2}" type="datetime1">
              <a:rPr lang="pt-PT" smtClean="0"/>
              <a:t>13/09/2021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6D139AD-0B37-4E36-A35D-C8AA255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FEDB6BD-7E0F-44C7-BFBB-D6836380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863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AE2BB-E578-44F9-9EE3-64DA2FD4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D50058D-1D03-4361-BE14-92F257ADD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3F0F8E-53C9-4C32-90C4-48B784C9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FDDF3-33B0-46B8-B558-A2889EAD1DCD}" type="datetime1">
              <a:rPr lang="pt-PT" smtClean="0"/>
              <a:t>13/09/2021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9FAA852-0187-435C-B8FF-1D6BD11E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CAB63A3-2469-44BD-97BF-9B7B4D1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773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47B701-3BC3-4336-A12B-7CF1C9F7C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A285B9B-F6FF-4CC5-B9EB-4E8072684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638049E-8220-450F-928E-208EA73A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5F7D-04FB-4434-BFB0-CCE3DFCB0CDC}" type="datetime1">
              <a:rPr lang="pt-PT" smtClean="0"/>
              <a:t>13/09/2021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8140036-3866-4CA0-A15D-74FC2B75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E02380-5175-42BB-83AE-3185F687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1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FC18C-FF00-4B3A-9BCE-520CCBCC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BD6AAE-4685-4628-96DA-FC6A2648A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4475654-8AF7-4CA5-BE50-2302D6C4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0E29E-42F3-4797-98B0-214B9DA2EB2A}" type="datetime1">
              <a:rPr lang="pt-PT" smtClean="0"/>
              <a:t>13/09/2021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E33F377-4DF8-444C-8A84-8AD92938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36D4B5C-B1D3-4B68-A59C-1D71A213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81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4A4187-7CF2-4DFC-BEF4-DA0D9F39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E25B107-7054-4E56-9854-24DADF4F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265CB5F-372B-40A8-A979-06015E4C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49DEB-4858-4103-8416-C3898BD4AE88}" type="datetime1">
              <a:rPr lang="pt-PT" smtClean="0"/>
              <a:t>13/09/2021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B8BCFB0-A081-43DA-8ACC-17FEF412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2B00176-F6E4-4C8D-BFEA-DA04817BC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56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6D47A-1BA9-4216-B532-1F665448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30B4A2D-F29E-44AF-AD5A-68DA831A6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DE8BC6C-B6CD-4C58-8AB7-8B9D19F79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186E193-A3F6-403A-81F8-9E924AF9F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C3F2-A8C8-4C32-9DBD-6CE73A3F415B}" type="datetime1">
              <a:rPr lang="pt-PT" smtClean="0"/>
              <a:t>13/09/2021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8DB9233-37E7-453A-8CEC-7B2AA91F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9891225-88F6-4CE2-9A2C-3C46BC0C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761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E5494-DFFD-4FCE-BC52-1B178DB8E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3C35CB-042D-4A10-A874-A534EE5CC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AC0BF28-CE0D-40D9-90F8-A54ADE3E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110C89E-0878-4C85-90EB-EE418C277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2CB997EA-B306-4815-8FC8-2F18095352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C01F483-4C8D-48A6-83DE-1370F851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14E4E-18CE-41B8-AB83-D878B2CD89B6}" type="datetime1">
              <a:rPr lang="pt-PT" smtClean="0"/>
              <a:t>13/09/2021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FC589DD-AE04-4D8F-8EED-E7C21136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E6FAC78-3EE3-4498-8876-7D7F964A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619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793A8-680B-44EE-B4E0-45C9A5D6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C4376-7987-42C8-B295-7775E94A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46A7-A693-469A-BA5F-273F6848FBF3}" type="datetime1">
              <a:rPr lang="pt-PT" smtClean="0"/>
              <a:t>13/09/2021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8BBD275-7387-42E6-BE87-B9AAE644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1C7B6DAD-D085-4F80-A169-8E007A8C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444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8DA84E0-EECC-4FFE-944F-5B901206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FE80-5AC8-4D8F-AEB1-B6DFE9A1E43D}" type="datetime1">
              <a:rPr lang="pt-PT" smtClean="0"/>
              <a:t>13/09/2021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A8DFF59-EFAC-40D7-9765-40EA64278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6055CFE-9DBC-48D1-A0B7-8825AE5B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221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7530F-5E59-4D09-B399-3D264B859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CDC866-CB2B-4A48-A862-72280506C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EB7C266-54EB-4608-8EC1-6D6374894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8A97E92-B48F-4496-9996-DFF77DF4C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76A9-651C-4BE2-BE20-4C253136F6A9}" type="datetime1">
              <a:rPr lang="pt-PT" smtClean="0"/>
              <a:t>13/09/2021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602F2B4-83AF-4427-A640-40C77617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BE50444-659E-4FCA-8BC9-123BA57E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895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ECE4C-6AAD-45F2-B68A-7F8298F1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B2AF8F4-F7EA-4399-B75F-66AE9A58A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2FECFC80-B4C9-43EA-8061-EA71879BC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91E9930-363D-4660-8709-9C56F25DE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CADF-0BC1-4C99-8D1E-F57B2E7842F3}" type="datetime1">
              <a:rPr lang="pt-PT" smtClean="0"/>
              <a:t>13/09/2021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70AA9A4-3D8F-42FE-B4D4-5E7D7237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124C7C3-B400-485B-AFD5-17DA7EDA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627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CB331FBF-646A-46AC-9E20-5781FA87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36ADA03-3038-4DD4-A83C-41CC47F59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11B5111-13AD-45CE-9A9C-822806026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D540F-C344-4D02-BD25-0EFDDEF2AFBF}" type="datetime1">
              <a:rPr lang="pt-PT" smtClean="0"/>
              <a:t>13/09/2021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8407A47-D256-480B-A356-54140A9B9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1FFE469-0BC2-4958-9B65-8E176C734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02AE0-B95B-45D3-B9C7-3874799BEA2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65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pi@mpi-ultrasonics.com" TargetMode="External"/><Relationship Id="rId5" Type="http://schemas.openxmlformats.org/officeDocument/2006/relationships/hyperlink" Target="http://www.ultrasonicsworldgroup.com/" TargetMode="External"/><Relationship Id="rId4" Type="http://schemas.openxmlformats.org/officeDocument/2006/relationships/hyperlink" Target="http://www.ultrasonicmetallurgy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.emf"/><Relationship Id="rId4" Type="http://schemas.openxmlformats.org/officeDocument/2006/relationships/hyperlink" Target="mailto:mpi@mpi-ultrasonics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1.emf"/><Relationship Id="rId4" Type="http://schemas.openxmlformats.org/officeDocument/2006/relationships/hyperlink" Target="mailto:mpi@mpi-ultrasonics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pi@mpi-ultrasonics.com" TargetMode="External"/><Relationship Id="rId4" Type="http://schemas.openxmlformats.org/officeDocument/2006/relationships/hyperlink" Target="http://www.ultrasonicsworldgroup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trasonicsworldgroup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hyperlink" Target="mailto:mpi@mpi-ultrasonics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trasonicsworldgroup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hyperlink" Target="mailto:mpi@mpi-ultrasonics.co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5.gif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.emf"/><Relationship Id="rId10" Type="http://schemas.openxmlformats.org/officeDocument/2006/relationships/image" Target="../media/image8.png"/><Relationship Id="rId4" Type="http://schemas.openxmlformats.org/officeDocument/2006/relationships/hyperlink" Target="mailto:mpi@mpi-ultrasonics.com" TargetMode="Externa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hyperlink" Target="mailto:mpi@mpi-ultrasonics.com" TargetMode="Externa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emf"/><Relationship Id="rId12" Type="http://schemas.microsoft.com/office/2007/relationships/diagramDrawing" Target="../diagrams/drawing1.xml"/><Relationship Id="rId17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image" Target="../media/image18.jpeg"/><Relationship Id="rId1" Type="http://schemas.microsoft.com/office/2007/relationships/media" Target="../media/media1.mp4"/><Relationship Id="rId6" Type="http://schemas.openxmlformats.org/officeDocument/2006/relationships/hyperlink" Target="mailto:mpi@mpi-ultrasonics.com" TargetMode="External"/><Relationship Id="rId11" Type="http://schemas.openxmlformats.org/officeDocument/2006/relationships/diagramColors" Target="../diagrams/colors1.xml"/><Relationship Id="rId5" Type="http://schemas.openxmlformats.org/officeDocument/2006/relationships/hyperlink" Target="http://www.ultrasonicsworldgroup.com/" TargetMode="External"/><Relationship Id="rId15" Type="http://schemas.openxmlformats.org/officeDocument/2006/relationships/image" Target="../media/image17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1.emf"/><Relationship Id="rId12" Type="http://schemas.microsoft.com/office/2007/relationships/diagramDrawing" Target="../diagrams/drawing2.xml"/><Relationship Id="rId2" Type="http://schemas.openxmlformats.org/officeDocument/2006/relationships/image" Target="../media/image2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pi@mpi-ultrasonics.com" TargetMode="External"/><Relationship Id="rId11" Type="http://schemas.openxmlformats.org/officeDocument/2006/relationships/diagramColors" Target="../diagrams/colors2.xml"/><Relationship Id="rId5" Type="http://schemas.openxmlformats.org/officeDocument/2006/relationships/hyperlink" Target="http://www.ultrasonicsworldgroup.com/" TargetMode="External"/><Relationship Id="rId15" Type="http://schemas.openxmlformats.org/officeDocument/2006/relationships/image" Target="../media/image25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2.xml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diagramColors" Target="../diagrams/colors3.xml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image" Target="../media/image28.png"/><Relationship Id="rId12" Type="http://schemas.openxmlformats.org/officeDocument/2006/relationships/diagramQuickStyle" Target="../diagrams/quickStyl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diagramLayout" Target="../diagrams/layout3.xml"/><Relationship Id="rId5" Type="http://schemas.openxmlformats.org/officeDocument/2006/relationships/image" Target="../media/image1.emf"/><Relationship Id="rId10" Type="http://schemas.openxmlformats.org/officeDocument/2006/relationships/diagramData" Target="../diagrams/data3.xml"/><Relationship Id="rId4" Type="http://schemas.openxmlformats.org/officeDocument/2006/relationships/hyperlink" Target="mailto:mpi@mpi-ultrasonics.com" TargetMode="External"/><Relationship Id="rId9" Type="http://schemas.openxmlformats.org/officeDocument/2006/relationships/image" Target="../media/image30.png"/><Relationship Id="rId14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33.tiff"/><Relationship Id="rId3" Type="http://schemas.openxmlformats.org/officeDocument/2006/relationships/hyperlink" Target="http://www.ultrasonicsworldgroup.com/" TargetMode="External"/><Relationship Id="rId7" Type="http://schemas.openxmlformats.org/officeDocument/2006/relationships/diagramLayout" Target="../diagrams/layout4.xml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4.xml"/><Relationship Id="rId11" Type="http://schemas.openxmlformats.org/officeDocument/2006/relationships/image" Target="../media/image31.png"/><Relationship Id="rId5" Type="http://schemas.openxmlformats.org/officeDocument/2006/relationships/image" Target="../media/image1.emf"/><Relationship Id="rId15" Type="http://schemas.openxmlformats.org/officeDocument/2006/relationships/image" Target="../media/image35.tiff"/><Relationship Id="rId10" Type="http://schemas.microsoft.com/office/2007/relationships/diagramDrawing" Target="../diagrams/drawing4.xml"/><Relationship Id="rId4" Type="http://schemas.openxmlformats.org/officeDocument/2006/relationships/hyperlink" Target="mailto:mpi@mpi-ultrasonics.com" TargetMode="External"/><Relationship Id="rId9" Type="http://schemas.openxmlformats.org/officeDocument/2006/relationships/diagramColors" Target="../diagrams/colors4.xml"/><Relationship Id="rId14" Type="http://schemas.openxmlformats.org/officeDocument/2006/relationships/image" Target="../media/image3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2233280"/>
            <a:ext cx="11455400" cy="86328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>
                <a:latin typeface="NewsGotT" pitchFamily="2" charset="0"/>
              </a:rPr>
              <a:t>Ultrasonic vibrations in metallurgy… </a:t>
            </a:r>
            <a:br>
              <a:rPr lang="en-US" sz="4400" dirty="0">
                <a:latin typeface="NewsGotT" pitchFamily="2" charset="0"/>
              </a:rPr>
            </a:br>
            <a:r>
              <a:rPr lang="en-US" sz="2700" dirty="0">
                <a:latin typeface="NewsGotT" pitchFamily="2" charset="0"/>
              </a:rPr>
              <a:t>with </a:t>
            </a:r>
            <a:r>
              <a:rPr lang="en-US" sz="2700" b="1" dirty="0">
                <a:latin typeface="NewsGotT" pitchFamily="2" charset="0"/>
              </a:rPr>
              <a:t>MMM</a:t>
            </a:r>
            <a:r>
              <a:rPr lang="en-US" sz="2700" dirty="0">
                <a:latin typeface="NewsGotT" pitchFamily="2" charset="0"/>
              </a:rPr>
              <a:t> Technology</a:t>
            </a:r>
            <a:endParaRPr lang="en-US" sz="4400" dirty="0">
              <a:latin typeface="NewsGotT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800" y="3150103"/>
            <a:ext cx="6481956" cy="421104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latin typeface="NewsGotT" pitchFamily="2" charset="0"/>
              </a:rPr>
              <a:t>Degassing of Al and Mg alloys</a:t>
            </a:r>
          </a:p>
          <a:p>
            <a:pPr algn="l"/>
            <a:r>
              <a:rPr lang="en-US" sz="2800" dirty="0">
                <a:latin typeface="NewsGotT" pitchFamily="2" charset="0"/>
              </a:rPr>
              <a:t>Grain refinement of Al and Mg alloys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1"/>
            <a:ext cx="7159508" cy="156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957" y="-3432"/>
            <a:ext cx="5005456" cy="15705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29064" y="1532910"/>
            <a:ext cx="350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dirty="0"/>
              <a:t>   </a:t>
            </a:r>
            <a:r>
              <a:rPr lang="pt-P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www.UltrasonicMetallurgy.com</a:t>
            </a:r>
            <a:r>
              <a:rPr lang="pt-P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88" y="5967751"/>
            <a:ext cx="3857640" cy="88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51438" y="5898417"/>
            <a:ext cx="19383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1200" dirty="0"/>
              <a:t>MP Interconsulting</a:t>
            </a:r>
            <a:br>
              <a:rPr lang="pt-PT" sz="1200" dirty="0"/>
            </a:br>
            <a:r>
              <a:rPr lang="pt-PT" sz="1200" dirty="0"/>
              <a:t>Marais 36,</a:t>
            </a:r>
            <a:br>
              <a:rPr lang="pt-PT" sz="1200" dirty="0"/>
            </a:br>
            <a:r>
              <a:rPr lang="pt-PT" sz="1200" dirty="0"/>
              <a:t>2400 Le Locle, Switzerland</a:t>
            </a:r>
          </a:p>
          <a:p>
            <a:pPr defTabSz="801688">
              <a:defRPr/>
            </a:pPr>
            <a:r>
              <a:rPr lang="en-US" sz="1000" dirty="0">
                <a:solidFill>
                  <a:srgbClr val="000000"/>
                </a:solidFill>
                <a:hlinkClick r:id="rId5"/>
              </a:rPr>
              <a:t>www.UltrasonicsWorldGroup.com</a:t>
            </a:r>
            <a:endParaRPr lang="en-US" sz="10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22972" y="6021288"/>
            <a:ext cx="192881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pt-PT" sz="1050" b="1" dirty="0"/>
              <a:t>Phone: </a:t>
            </a:r>
            <a:r>
              <a:rPr lang="pt-PT" sz="1050" dirty="0"/>
              <a:t>+41-32-9314045 </a:t>
            </a:r>
          </a:p>
          <a:p>
            <a:pPr>
              <a:defRPr/>
            </a:pPr>
            <a:r>
              <a:rPr lang="pt-PT" sz="1050" b="1" dirty="0"/>
              <a:t>Fax:      </a:t>
            </a:r>
            <a:r>
              <a:rPr lang="pt-PT" sz="1050" dirty="0"/>
              <a:t>+41-32-9314079</a:t>
            </a:r>
          </a:p>
          <a:p>
            <a:pPr>
              <a:defRPr/>
            </a:pPr>
            <a:r>
              <a:rPr lang="pt-PT" sz="1050" dirty="0"/>
              <a:t>www.mpi-ultrasonics.com </a:t>
            </a:r>
          </a:p>
          <a:p>
            <a:pPr>
              <a:defRPr/>
            </a:pPr>
            <a:r>
              <a:rPr lang="pt-PT" sz="1050" dirty="0">
                <a:hlinkClick r:id="rId6"/>
              </a:rPr>
              <a:t>mpi@mpi-ultrasonics.com</a:t>
            </a:r>
            <a:r>
              <a:rPr lang="pt-PT" sz="1050" dirty="0"/>
              <a:t> </a:t>
            </a:r>
          </a:p>
          <a:p>
            <a:pPr>
              <a:defRPr/>
            </a:pPr>
            <a:endParaRPr lang="pt-PT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CFDEBF4-709B-44E1-BB5C-34098E37DBA4}"/>
              </a:ext>
            </a:extLst>
          </p:cNvPr>
          <p:cNvSpPr txBox="1">
            <a:spLocks/>
          </p:cNvSpPr>
          <p:nvPr/>
        </p:nvSpPr>
        <p:spPr>
          <a:xfrm>
            <a:off x="431800" y="4462825"/>
            <a:ext cx="5029201" cy="421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NewsGotT" pitchFamily="2" charset="0"/>
              </a:rPr>
              <a:t>by M. Prokic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1E0F5B2C-9D4E-446A-838A-CD4B3CB58CF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373169" y="5667713"/>
            <a:ext cx="42275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2000" b="1" dirty="0">
                <a:solidFill>
                  <a:srgbClr val="171717"/>
                </a:solidFill>
                <a:latin typeface="NewsGotT" pitchFamily="2" charset="0"/>
              </a:rPr>
              <a:t>Patent</a:t>
            </a:r>
          </a:p>
        </p:txBody>
      </p:sp>
      <p:sp>
        <p:nvSpPr>
          <p:cNvPr id="13" name="Tekstboks 6">
            <a:extLst>
              <a:ext uri="{FF2B5EF4-FFF2-40B4-BE49-F238E27FC236}">
                <a16:creationId xmlns:a16="http://schemas.microsoft.com/office/drawing/2014/main" id="{5B263F47-1024-4E1E-90C2-77A35754E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0331" y="6071030"/>
            <a:ext cx="594786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sz="1400" u="sng" dirty="0">
                <a:solidFill>
                  <a:srgbClr val="171717"/>
                </a:solidFill>
                <a:latin typeface="NewsGotT" pitchFamily="2" charset="0"/>
              </a:rPr>
              <a:t>European Patent Application (related to MMM technology): EP 1 238 715 A1</a:t>
            </a:r>
          </a:p>
          <a:p>
            <a:pPr algn="just" eaLnBrk="1" hangingPunct="1"/>
            <a:r>
              <a:rPr lang="en-US" sz="1200" dirty="0" err="1">
                <a:solidFill>
                  <a:srgbClr val="171717"/>
                </a:solidFill>
                <a:latin typeface="NewsGotT" pitchFamily="2" charset="0"/>
              </a:rPr>
              <a:t>Multifrequency</a:t>
            </a:r>
            <a:r>
              <a:rPr lang="en-US" sz="1200" dirty="0">
                <a:solidFill>
                  <a:srgbClr val="171717"/>
                </a:solidFill>
                <a:latin typeface="NewsGotT" pitchFamily="2" charset="0"/>
              </a:rPr>
              <a:t> ultrasonic structural actuator</a:t>
            </a:r>
          </a:p>
          <a:p>
            <a:pPr algn="just" eaLnBrk="1" hangingPunct="1"/>
            <a:r>
              <a:rPr lang="en-US" sz="1200" dirty="0">
                <a:solidFill>
                  <a:srgbClr val="171717"/>
                </a:solidFill>
                <a:latin typeface="NewsGotT" pitchFamily="2" charset="0"/>
              </a:rPr>
              <a:t>Applicant</a:t>
            </a:r>
            <a:r>
              <a:rPr lang="en-US" sz="1200" b="1" dirty="0">
                <a:solidFill>
                  <a:srgbClr val="171717"/>
                </a:solidFill>
                <a:latin typeface="NewsGotT" pitchFamily="2" charset="0"/>
              </a:rPr>
              <a:t>: </a:t>
            </a:r>
            <a:r>
              <a:rPr lang="en-US" sz="1200" b="1" dirty="0" err="1">
                <a:solidFill>
                  <a:srgbClr val="171717"/>
                </a:solidFill>
                <a:latin typeface="NewsGotT" pitchFamily="2" charset="0"/>
              </a:rPr>
              <a:t>Prokic</a:t>
            </a:r>
            <a:r>
              <a:rPr lang="en-US" sz="1200" b="1" dirty="0">
                <a:solidFill>
                  <a:srgbClr val="171717"/>
                </a:solidFill>
                <a:latin typeface="NewsGotT" pitchFamily="2" charset="0"/>
              </a:rPr>
              <a:t> </a:t>
            </a:r>
            <a:r>
              <a:rPr lang="en-US" sz="1200" b="1" dirty="0" err="1">
                <a:solidFill>
                  <a:srgbClr val="171717"/>
                </a:solidFill>
                <a:latin typeface="NewsGotT" pitchFamily="2" charset="0"/>
              </a:rPr>
              <a:t>Miodrag</a:t>
            </a:r>
            <a:r>
              <a:rPr lang="en-US" sz="1200" dirty="0">
                <a:solidFill>
                  <a:srgbClr val="171717"/>
                </a:solidFill>
                <a:latin typeface="NewsGotT" pitchFamily="2" charset="0"/>
              </a:rPr>
              <a:t>, MP </a:t>
            </a:r>
            <a:r>
              <a:rPr lang="en-US" sz="1200" dirty="0" err="1">
                <a:solidFill>
                  <a:srgbClr val="171717"/>
                </a:solidFill>
                <a:latin typeface="NewsGotT" pitchFamily="2" charset="0"/>
              </a:rPr>
              <a:t>Interconsulting</a:t>
            </a:r>
            <a:r>
              <a:rPr lang="en-US" sz="1200" dirty="0">
                <a:solidFill>
                  <a:srgbClr val="171717"/>
                </a:solidFill>
                <a:latin typeface="NewsGotT" pitchFamily="2" charset="0"/>
              </a:rPr>
              <a:t>, 5.03.2001 – 11.09.2002</a:t>
            </a:r>
            <a:endParaRPr lang="en-US" sz="1600" dirty="0">
              <a:solidFill>
                <a:srgbClr val="171717"/>
              </a:solidFill>
              <a:latin typeface="NewsGo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10</a:t>
            </a:fld>
            <a:endParaRPr lang="pt-PT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F084A85-9BDA-41AD-92D6-70B699423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0" t="6407" r="12401"/>
          <a:stretch/>
        </p:blipFill>
        <p:spPr bwMode="auto">
          <a:xfrm>
            <a:off x="10736605" y="418331"/>
            <a:ext cx="1455395" cy="718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C9B7369A-E7AA-43E9-8BD1-13381ED2D80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69913" y="151217"/>
            <a:ext cx="5526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3000" b="1" dirty="0">
                <a:solidFill>
                  <a:schemeClr val="accent1"/>
                </a:solidFill>
              </a:rPr>
              <a:t>… proposal for HPDC …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90C5415-4418-45D7-83B5-3965F150F482}"/>
              </a:ext>
            </a:extLst>
          </p:cNvPr>
          <p:cNvSpPr txBox="1"/>
          <p:nvPr/>
        </p:nvSpPr>
        <p:spPr>
          <a:xfrm>
            <a:off x="5226050" y="312357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+mn-lt"/>
              </a:rPr>
              <a:t>Cavitation in Metallurgy</a:t>
            </a:r>
            <a:endParaRPr lang="pt-PT" dirty="0"/>
          </a:p>
        </p:txBody>
      </p:sp>
      <p:sp>
        <p:nvSpPr>
          <p:cNvPr id="18" name="Text Box 52">
            <a:extLst>
              <a:ext uri="{FF2B5EF4-FFF2-40B4-BE49-F238E27FC236}">
                <a16:creationId xmlns:a16="http://schemas.microsoft.com/office/drawing/2014/main" id="{064ACD02-2FCC-4CDB-8FA1-390FD687293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467600" y="1677377"/>
            <a:ext cx="134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PT" sz="1600" b="1" noProof="1">
                <a:solidFill>
                  <a:schemeClr val="bg1"/>
                </a:solidFill>
              </a:rPr>
              <a:t>Degassing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72540E9-4B57-47BF-BD75-1743E7A391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49"/>
          <a:stretch/>
        </p:blipFill>
        <p:spPr>
          <a:xfrm>
            <a:off x="386148" y="751292"/>
            <a:ext cx="4148037" cy="56711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8C043D-095F-4F51-A275-3F09E9296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382" y="1131432"/>
            <a:ext cx="5715776" cy="5147984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24614EE-20E5-4C2B-8341-7DD16C39BCAC}"/>
              </a:ext>
            </a:extLst>
          </p:cNvPr>
          <p:cNvSpPr txBox="1"/>
          <p:nvPr/>
        </p:nvSpPr>
        <p:spPr>
          <a:xfrm>
            <a:off x="8140700" y="3790706"/>
            <a:ext cx="4035722" cy="27687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lIns="0" rIns="0" anchor="ctr"/>
          <a:lstStyle>
            <a:defPPr>
              <a:defRPr lang="pt-PT"/>
            </a:defPPr>
            <a:lvl1pPr>
              <a:lnSpc>
                <a:spcPct val="95000"/>
              </a:lnSpc>
              <a:defRPr sz="3000" b="1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1800" b="1" kern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available for degassing  and refinement localized of aluminum alloys in a                                                  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+mn-ea"/>
              </a:rPr>
              <a:t>HPDC process</a:t>
            </a:r>
          </a:p>
          <a:p>
            <a:pPr algn="ctr"/>
            <a:endParaRPr lang="en-US" sz="800" dirty="0">
              <a:solidFill>
                <a:srgbClr val="00B050"/>
              </a:solidFill>
              <a:latin typeface="+mn-lt"/>
              <a:ea typeface="+mn-ea"/>
            </a:endParaRPr>
          </a:p>
          <a:p>
            <a:pPr algn="ctr"/>
            <a:r>
              <a:rPr lang="en-US" sz="2800" dirty="0">
                <a:solidFill>
                  <a:srgbClr val="00B0F0"/>
                </a:solidFill>
                <a:latin typeface="+mn-lt"/>
                <a:ea typeface="+mn-ea"/>
              </a:rPr>
              <a:t>… new concept …</a:t>
            </a:r>
          </a:p>
          <a:p>
            <a:pPr algn="ctr"/>
            <a:endParaRPr lang="en-US" sz="2800" dirty="0">
              <a:solidFill>
                <a:srgbClr val="00B0F0"/>
              </a:solidFill>
              <a:latin typeface="+mn-lt"/>
              <a:ea typeface="+mn-ea"/>
            </a:endParaRPr>
          </a:p>
          <a:p>
            <a:pPr algn="ctr"/>
            <a:r>
              <a:rPr lang="pt-PT" sz="2800" dirty="0">
                <a:solidFill>
                  <a:schemeClr val="tx1"/>
                </a:solidFill>
                <a:latin typeface="+mn-lt"/>
                <a:ea typeface="+mn-ea"/>
              </a:rPr>
              <a:t>… adjustable …</a:t>
            </a:r>
            <a:r>
              <a:rPr lang="pt-PT" sz="2800" dirty="0">
                <a:solidFill>
                  <a:srgbClr val="00B0F0"/>
                </a:solidFill>
                <a:latin typeface="+mn-lt"/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475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11</a:t>
            </a:fld>
            <a:endParaRPr lang="pt-PT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F084A85-9BDA-41AD-92D6-70B699423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0" t="6407" r="12401"/>
          <a:stretch/>
        </p:blipFill>
        <p:spPr bwMode="auto">
          <a:xfrm>
            <a:off x="10736605" y="418331"/>
            <a:ext cx="1455395" cy="718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C9B7369A-E7AA-43E9-8BD1-13381ED2D80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69913" y="151217"/>
            <a:ext cx="5526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3000" b="1" dirty="0">
                <a:solidFill>
                  <a:schemeClr val="accent1"/>
                </a:solidFill>
              </a:rPr>
              <a:t>… proposal for HPDC …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90C5415-4418-45D7-83B5-3965F150F482}"/>
              </a:ext>
            </a:extLst>
          </p:cNvPr>
          <p:cNvSpPr txBox="1"/>
          <p:nvPr/>
        </p:nvSpPr>
        <p:spPr>
          <a:xfrm>
            <a:off x="5226050" y="312357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+mn-lt"/>
              </a:rPr>
              <a:t>Cavitation in Metallurgy</a:t>
            </a:r>
            <a:endParaRPr lang="pt-PT" dirty="0"/>
          </a:p>
        </p:txBody>
      </p:sp>
      <p:sp>
        <p:nvSpPr>
          <p:cNvPr id="18" name="Text Box 52">
            <a:extLst>
              <a:ext uri="{FF2B5EF4-FFF2-40B4-BE49-F238E27FC236}">
                <a16:creationId xmlns:a16="http://schemas.microsoft.com/office/drawing/2014/main" id="{064ACD02-2FCC-4CDB-8FA1-390FD687293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467600" y="1677377"/>
            <a:ext cx="134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PT" sz="1600" b="1" noProof="1">
                <a:solidFill>
                  <a:schemeClr val="bg1"/>
                </a:solidFill>
              </a:rPr>
              <a:t>Degassing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72540E9-4B57-47BF-BD75-1743E7A391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49"/>
          <a:stretch/>
        </p:blipFill>
        <p:spPr>
          <a:xfrm>
            <a:off x="386148" y="751292"/>
            <a:ext cx="4148037" cy="567113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8C043D-095F-4F51-A275-3F09E9296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382" y="1131432"/>
            <a:ext cx="5715776" cy="5147984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24614EE-20E5-4C2B-8341-7DD16C39BCAC}"/>
              </a:ext>
            </a:extLst>
          </p:cNvPr>
          <p:cNvSpPr txBox="1"/>
          <p:nvPr/>
        </p:nvSpPr>
        <p:spPr>
          <a:xfrm>
            <a:off x="8140700" y="3790706"/>
            <a:ext cx="4035722" cy="276874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lIns="0" rIns="0" anchor="ctr"/>
          <a:lstStyle>
            <a:defPPr>
              <a:defRPr lang="pt-PT"/>
            </a:defPPr>
            <a:lvl1pPr>
              <a:lnSpc>
                <a:spcPct val="95000"/>
              </a:lnSpc>
              <a:defRPr sz="3000" b="1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sz="1800" b="1" kern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available for degassing  and refinement localized of aluminum alloys in a                                                  </a:t>
            </a:r>
            <a:r>
              <a:rPr lang="en-US" sz="2800" dirty="0">
                <a:solidFill>
                  <a:srgbClr val="00B050"/>
                </a:solidFill>
                <a:latin typeface="+mn-lt"/>
                <a:ea typeface="+mn-ea"/>
              </a:rPr>
              <a:t>HPDC process</a:t>
            </a:r>
          </a:p>
          <a:p>
            <a:pPr algn="ctr"/>
            <a:endParaRPr lang="en-US" sz="800" dirty="0">
              <a:solidFill>
                <a:srgbClr val="00B050"/>
              </a:solidFill>
              <a:latin typeface="+mn-lt"/>
              <a:ea typeface="+mn-ea"/>
            </a:endParaRPr>
          </a:p>
          <a:p>
            <a:pPr algn="ctr"/>
            <a:r>
              <a:rPr lang="en-US" sz="2800" dirty="0">
                <a:solidFill>
                  <a:srgbClr val="00B0F0"/>
                </a:solidFill>
                <a:latin typeface="+mn-lt"/>
                <a:ea typeface="+mn-ea"/>
              </a:rPr>
              <a:t>… new concept …</a:t>
            </a:r>
          </a:p>
          <a:p>
            <a:pPr algn="ctr"/>
            <a:endParaRPr lang="en-US" sz="2800" dirty="0">
              <a:solidFill>
                <a:srgbClr val="00B0F0"/>
              </a:solidFill>
              <a:latin typeface="+mn-lt"/>
              <a:ea typeface="+mn-ea"/>
            </a:endParaRPr>
          </a:p>
          <a:p>
            <a:pPr algn="ctr"/>
            <a:r>
              <a:rPr lang="pt-PT" sz="2800" dirty="0">
                <a:solidFill>
                  <a:schemeClr val="tx1"/>
                </a:solidFill>
                <a:latin typeface="+mn-lt"/>
                <a:ea typeface="+mn-ea"/>
              </a:rPr>
              <a:t>… adjustable …</a:t>
            </a:r>
            <a:r>
              <a:rPr lang="pt-PT" sz="2800" dirty="0">
                <a:solidFill>
                  <a:srgbClr val="00B0F0"/>
                </a:solidFill>
                <a:latin typeface="+mn-lt"/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6553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7107" y="4042048"/>
            <a:ext cx="7117430" cy="1480194"/>
          </a:xfrm>
        </p:spPr>
        <p:txBody>
          <a:bodyPr>
            <a:normAutofit/>
          </a:bodyPr>
          <a:lstStyle/>
          <a:p>
            <a:r>
              <a:rPr lang="en-US" sz="4400" dirty="0"/>
              <a:t>Thank You.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1"/>
            <a:ext cx="7159508" cy="156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957" y="-3432"/>
            <a:ext cx="5005456" cy="15705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29064" y="1532910"/>
            <a:ext cx="3367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dirty="0"/>
              <a:t>   </a:t>
            </a:r>
            <a:r>
              <a:rPr lang="pt-P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www.UltrasonicMetallurgy.com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88" y="5967751"/>
            <a:ext cx="3857640" cy="88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51438" y="5898417"/>
            <a:ext cx="19383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1200" dirty="0"/>
              <a:t>MP Interconsulting</a:t>
            </a:r>
            <a:br>
              <a:rPr lang="pt-PT" sz="1200" dirty="0"/>
            </a:br>
            <a:r>
              <a:rPr lang="pt-PT" sz="1200" dirty="0"/>
              <a:t>Marais 36,</a:t>
            </a:r>
            <a:br>
              <a:rPr lang="pt-PT" sz="1200" dirty="0"/>
            </a:br>
            <a:r>
              <a:rPr lang="pt-PT" sz="1200" dirty="0"/>
              <a:t>2400 Le Locle, Switzerland</a:t>
            </a:r>
          </a:p>
          <a:p>
            <a:pPr defTabSz="801688">
              <a:defRPr/>
            </a:pPr>
            <a:r>
              <a:rPr lang="en-US" sz="1000" dirty="0">
                <a:solidFill>
                  <a:srgbClr val="000000"/>
                </a:solidFill>
                <a:hlinkClick r:id="rId4"/>
              </a:rPr>
              <a:t>www.UltrasonicsWorldGroup.com</a:t>
            </a:r>
            <a:endParaRPr lang="en-US" sz="10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22972" y="6021288"/>
            <a:ext cx="192881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pt-PT" sz="1050" b="1" dirty="0"/>
              <a:t>Phone: </a:t>
            </a:r>
            <a:r>
              <a:rPr lang="pt-PT" sz="1050" dirty="0"/>
              <a:t>+41-32-9314045 </a:t>
            </a:r>
          </a:p>
          <a:p>
            <a:pPr>
              <a:defRPr/>
            </a:pPr>
            <a:r>
              <a:rPr lang="pt-PT" sz="1050" b="1" dirty="0"/>
              <a:t>Fax:      </a:t>
            </a:r>
            <a:r>
              <a:rPr lang="pt-PT" sz="1050" dirty="0"/>
              <a:t>+41-32-9314079</a:t>
            </a:r>
          </a:p>
          <a:p>
            <a:pPr>
              <a:defRPr/>
            </a:pPr>
            <a:r>
              <a:rPr lang="pt-PT" sz="1050" dirty="0"/>
              <a:t>www.mpi-ultrasonics.com </a:t>
            </a:r>
          </a:p>
          <a:p>
            <a:pPr>
              <a:defRPr/>
            </a:pPr>
            <a:r>
              <a:rPr lang="pt-PT" sz="1050" dirty="0">
                <a:hlinkClick r:id="rId5"/>
              </a:rPr>
              <a:t>mpi@mpi-ultrasonics.com</a:t>
            </a:r>
            <a:r>
              <a:rPr lang="pt-PT" sz="1050" dirty="0"/>
              <a:t> </a:t>
            </a:r>
          </a:p>
          <a:p>
            <a:pPr>
              <a:defRPr/>
            </a:pPr>
            <a:endParaRPr lang="pt-PT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40A1747-8A3F-4528-BA72-8A22D2623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800" y="3150103"/>
            <a:ext cx="8458200" cy="421104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latin typeface="NewsGotT" pitchFamily="2" charset="0"/>
              </a:rPr>
              <a:t>… the future of your company start here with MMM Technology.</a:t>
            </a:r>
          </a:p>
        </p:txBody>
      </p:sp>
    </p:spTree>
    <p:extLst>
      <p:ext uri="{BB962C8B-B14F-4D97-AF65-F5344CB8AC3E}">
        <p14:creationId xmlns:p14="http://schemas.microsoft.com/office/powerpoint/2010/main" val="943150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5">
            <a:extLst>
              <a:ext uri="{FF2B5EF4-FFF2-40B4-BE49-F238E27FC236}">
                <a16:creationId xmlns:a16="http://schemas.microsoft.com/office/drawing/2014/main" id="{981693F8-B670-47B0-B0D3-8216CA0D7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5344458"/>
            <a:ext cx="10153992" cy="1074924"/>
          </a:xfrm>
          <a:prstGeom prst="rect">
            <a:avLst/>
          </a:prstGeom>
          <a:gradFill flip="none" rotWithShape="1">
            <a:gsLst>
              <a:gs pos="0">
                <a:srgbClr val="CFCFCF"/>
              </a:gs>
              <a:gs pos="50000">
                <a:srgbClr val="D5D5D5"/>
              </a:gs>
              <a:gs pos="100000">
                <a:srgbClr val="C4C4C4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indent="-342900" algn="ctr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da-DK" kern="0" noProof="1">
              <a:solidFill>
                <a:sysClr val="window" lastClr="FFFFFF"/>
              </a:solidFill>
              <a:ea typeface="ＭＳ Ｐゴシック" pitchFamily="-97" charset="-128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2</a:t>
            </a:fld>
            <a:endParaRPr lang="pt-PT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F084A85-9BDA-41AD-92D6-70B699423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0" t="6407" r="12401"/>
          <a:stretch/>
        </p:blipFill>
        <p:spPr bwMode="auto">
          <a:xfrm>
            <a:off x="10736605" y="418331"/>
            <a:ext cx="1455395" cy="718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C9B7369A-E7AA-43E9-8BD1-13381ED2D80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69913" y="151217"/>
            <a:ext cx="5526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3000" b="1" dirty="0">
                <a:solidFill>
                  <a:schemeClr val="accent1"/>
                </a:solidFill>
              </a:rPr>
              <a:t>… proposal for your factory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lang="en-US" sz="3000" b="1" dirty="0">
              <a:solidFill>
                <a:schemeClr val="accent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90C5415-4418-45D7-83B5-3965F150F482}"/>
              </a:ext>
            </a:extLst>
          </p:cNvPr>
          <p:cNvSpPr txBox="1"/>
          <p:nvPr/>
        </p:nvSpPr>
        <p:spPr>
          <a:xfrm>
            <a:off x="5746750" y="298544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+mn-lt"/>
              </a:rPr>
              <a:t>Cavitation in Metallurgy</a:t>
            </a:r>
            <a:endParaRPr lang="pt-PT" dirty="0"/>
          </a:p>
        </p:txBody>
      </p:sp>
      <p:sp>
        <p:nvSpPr>
          <p:cNvPr id="17" name="Rektangel 3">
            <a:extLst>
              <a:ext uri="{FF2B5EF4-FFF2-40B4-BE49-F238E27FC236}">
                <a16:creationId xmlns:a16="http://schemas.microsoft.com/office/drawing/2014/main" id="{DB72152B-EFD9-4FDC-9877-F4873628A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1099724"/>
            <a:ext cx="1333500" cy="163266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16200000"/>
          </a:gradFill>
          <a:ln w="9525">
            <a:solidFill>
              <a:srgbClr val="E1E1E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da-DK" dirty="0">
              <a:solidFill>
                <a:srgbClr val="FFFFFF"/>
              </a:solidFill>
              <a:ea typeface="ＭＳ Ｐゴシック" pitchFamily="-97" charset="-128"/>
            </a:endParaRPr>
          </a:p>
        </p:txBody>
      </p:sp>
      <p:sp>
        <p:nvSpPr>
          <p:cNvPr id="18" name="Text Box 52">
            <a:extLst>
              <a:ext uri="{FF2B5EF4-FFF2-40B4-BE49-F238E27FC236}">
                <a16:creationId xmlns:a16="http://schemas.microsoft.com/office/drawing/2014/main" id="{064ACD02-2FCC-4CDB-8FA1-390FD687293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60413" y="1743307"/>
            <a:ext cx="134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PT" sz="1600" b="1" noProof="1">
                <a:solidFill>
                  <a:schemeClr val="bg1"/>
                </a:solidFill>
              </a:rPr>
              <a:t>Degassing</a:t>
            </a:r>
          </a:p>
        </p:txBody>
      </p:sp>
      <p:sp>
        <p:nvSpPr>
          <p:cNvPr id="19" name="Tekstboks 26">
            <a:extLst>
              <a:ext uri="{FF2B5EF4-FFF2-40B4-BE49-F238E27FC236}">
                <a16:creationId xmlns:a16="http://schemas.microsoft.com/office/drawing/2014/main" id="{13BF3CE6-76C6-4B63-83FE-FCCB800C9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092776"/>
            <a:ext cx="7349486" cy="163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171717"/>
                </a:solidFill>
                <a:latin typeface="NewsGotT" pitchFamily="2" charset="0"/>
              </a:rPr>
              <a:t>Principle:</a:t>
            </a:r>
          </a:p>
          <a:p>
            <a:pPr eaLnBrk="1" hangingPunct="1"/>
            <a:r>
              <a:rPr lang="en-US" sz="1600" dirty="0">
                <a:solidFill>
                  <a:srgbClr val="171717"/>
                </a:solidFill>
                <a:latin typeface="NewsGotT" pitchFamily="2" charset="0"/>
              </a:rPr>
              <a:t>Supplying acoustic energy to a melt, in order to induce cavitation and initiate Sonocrystallization: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solidFill>
                  <a:srgbClr val="171717"/>
                </a:solidFill>
                <a:latin typeface="NewsGotT" pitchFamily="2" charset="0"/>
              </a:rPr>
              <a:t>(</a:t>
            </a:r>
            <a:r>
              <a:rPr lang="en-US" sz="1600" dirty="0" err="1">
                <a:solidFill>
                  <a:srgbClr val="171717"/>
                </a:solidFill>
                <a:latin typeface="NewsGotT" pitchFamily="2" charset="0"/>
              </a:rPr>
              <a:t>i</a:t>
            </a:r>
            <a:r>
              <a:rPr lang="en-US" sz="1600" dirty="0">
                <a:solidFill>
                  <a:srgbClr val="171717"/>
                </a:solidFill>
                <a:latin typeface="NewsGotT" pitchFamily="2" charset="0"/>
              </a:rPr>
              <a:t>) A great number of small cavities developed inside the liquid.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solidFill>
                  <a:srgbClr val="171717"/>
                </a:solidFill>
                <a:latin typeface="NewsGotT" pitchFamily="2" charset="0"/>
              </a:rPr>
              <a:t>(ii) Diffusion of hydrogen from the melt to developed bubbles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solidFill>
                  <a:srgbClr val="171717"/>
                </a:solidFill>
                <a:latin typeface="NewsGotT" pitchFamily="2" charset="0"/>
              </a:rPr>
              <a:t>(iii) Large bubbles coagulate and float to a surface of liquid pool</a:t>
            </a:r>
            <a:endParaRPr lang="da-DK" sz="1600" dirty="0">
              <a:solidFill>
                <a:srgbClr val="171717"/>
              </a:solidFill>
              <a:latin typeface="NewsGotT" pitchFamily="2" charset="0"/>
            </a:endParaRPr>
          </a:p>
        </p:txBody>
      </p:sp>
      <p:sp>
        <p:nvSpPr>
          <p:cNvPr id="20" name="Rektangel 4">
            <a:extLst>
              <a:ext uri="{FF2B5EF4-FFF2-40B4-BE49-F238E27FC236}">
                <a16:creationId xmlns:a16="http://schemas.microsoft.com/office/drawing/2014/main" id="{8FC13102-27F2-492E-8139-0C18BDF54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073" y="3202526"/>
            <a:ext cx="1333500" cy="1615659"/>
          </a:xfrm>
          <a:prstGeom prst="rect">
            <a:avLst/>
          </a:prstGeom>
          <a:gradFill flip="none" rotWithShape="1">
            <a:gsLst>
              <a:gs pos="89000">
                <a:srgbClr val="C00000"/>
              </a:gs>
              <a:gs pos="20000">
                <a:srgbClr val="F50736"/>
              </a:gs>
              <a:gs pos="11000">
                <a:srgbClr val="F50736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342900" algn="ctr" eaLnBrk="1" hangingPunct="1">
              <a:buFont typeface="+mj-lt"/>
              <a:buAutoNum type="arabicPeriod"/>
              <a:defRPr/>
            </a:pPr>
            <a:endParaRPr lang="da-DK" noProof="1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1" name="Text Box 52">
            <a:extLst>
              <a:ext uri="{FF2B5EF4-FFF2-40B4-BE49-F238E27FC236}">
                <a16:creationId xmlns:a16="http://schemas.microsoft.com/office/drawing/2014/main" id="{A13474CE-E2DB-475D-B5FE-3180D5AA59F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580905" y="3585650"/>
            <a:ext cx="1346200" cy="104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PT" sz="1400" b="1" noProof="1">
                <a:solidFill>
                  <a:schemeClr val="tx2"/>
                </a:solidFill>
              </a:rPr>
              <a:t>Refinement of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1400" b="1" dirty="0">
                <a:latin typeface="Symbol" panose="05050102010706020507" pitchFamily="18" charset="2"/>
              </a:rPr>
              <a:t>a</a:t>
            </a:r>
            <a:r>
              <a:rPr lang="en-US" sz="1400" b="1" dirty="0"/>
              <a:t>-Al </a:t>
            </a:r>
            <a:endParaRPr lang="en-US" sz="1400" b="1" dirty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en-US" sz="1400" noProof="1">
              <a:solidFill>
                <a:schemeClr val="tx2"/>
              </a:solidFill>
            </a:endParaRPr>
          </a:p>
        </p:txBody>
      </p:sp>
      <p:sp>
        <p:nvSpPr>
          <p:cNvPr id="24" name="Tekstboks 28">
            <a:extLst>
              <a:ext uri="{FF2B5EF4-FFF2-40B4-BE49-F238E27FC236}">
                <a16:creationId xmlns:a16="http://schemas.microsoft.com/office/drawing/2014/main" id="{22E7901A-2DEC-4846-A32B-63EBBE8E7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201332"/>
            <a:ext cx="7224539" cy="77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1600" dirty="0">
                <a:solidFill>
                  <a:srgbClr val="171717"/>
                </a:solidFill>
                <a:latin typeface="NewsGotT" pitchFamily="2" charset="0"/>
              </a:rPr>
              <a:t>Besides degassing, the development of cavitation promotes significant undercooling and formation of numerous solidification nuclei.</a:t>
            </a:r>
            <a:endParaRPr lang="da-DK" sz="1600" dirty="0">
              <a:solidFill>
                <a:srgbClr val="171717"/>
              </a:solidFill>
              <a:latin typeface="NewsGotT" pitchFamily="2" charset="0"/>
            </a:endParaRPr>
          </a:p>
        </p:txBody>
      </p:sp>
      <p:sp>
        <p:nvSpPr>
          <p:cNvPr id="25" name="Tekstboks 28">
            <a:extLst>
              <a:ext uri="{FF2B5EF4-FFF2-40B4-BE49-F238E27FC236}">
                <a16:creationId xmlns:a16="http://schemas.microsoft.com/office/drawing/2014/main" id="{E95CEB7D-5CFA-43FB-B5BB-C1F2F9AB2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799" y="4040343"/>
            <a:ext cx="7224539" cy="77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1600" dirty="0">
                <a:solidFill>
                  <a:srgbClr val="171717"/>
                </a:solidFill>
                <a:latin typeface="NewsGotT" pitchFamily="2" charset="0"/>
              </a:rPr>
              <a:t>Grain refinement exerts a positive influence on several properties of cast aluminum, namely: porosity, shrinkage distribution, intermetallic distribution and mechanical properties.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BB99680-AAAE-4726-80AB-47FE45D6C321}"/>
              </a:ext>
            </a:extLst>
          </p:cNvPr>
          <p:cNvSpPr txBox="1"/>
          <p:nvPr/>
        </p:nvSpPr>
        <p:spPr>
          <a:xfrm>
            <a:off x="682626" y="5369889"/>
            <a:ext cx="11310937" cy="1024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dirty="0">
                <a:latin typeface="NewsGotT" pitchFamily="2" charset="0"/>
                <a:ea typeface="ＭＳ Ｐゴシック" panose="020B0600070205080204" pitchFamily="34" charset="-128"/>
              </a:rPr>
              <a:t>Ultrasound above the threshold of acoustic cavitation can be introduced into a molten metal promoting: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600" u="sng" dirty="0">
                <a:latin typeface="NewsGotT" pitchFamily="2" charset="0"/>
                <a:ea typeface="ＭＳ Ｐゴシック" panose="020B0600070205080204" pitchFamily="34" charset="-128"/>
              </a:rPr>
              <a:t>Degassing of liquid metals using high intensity ultrasonic activity.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600" u="sng" dirty="0">
                <a:latin typeface="NewsGotT" pitchFamily="2" charset="0"/>
                <a:ea typeface="ＭＳ Ｐゴシック" panose="020B0600070205080204" pitchFamily="34" charset="-128"/>
              </a:rPr>
              <a:t>Grain refinement, Si eutectic and intermetallic modification. </a:t>
            </a:r>
          </a:p>
        </p:txBody>
      </p:sp>
    </p:spTree>
    <p:extLst>
      <p:ext uri="{BB962C8B-B14F-4D97-AF65-F5344CB8AC3E}">
        <p14:creationId xmlns:p14="http://schemas.microsoft.com/office/powerpoint/2010/main" val="190113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3</a:t>
            </a:fld>
            <a:endParaRPr lang="pt-PT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F084A85-9BDA-41AD-92D6-70B699423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0" t="6407" r="12401"/>
          <a:stretch/>
        </p:blipFill>
        <p:spPr bwMode="auto">
          <a:xfrm>
            <a:off x="10736605" y="418331"/>
            <a:ext cx="1455395" cy="718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C9B7369A-E7AA-43E9-8BD1-13381ED2D80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69913" y="151217"/>
            <a:ext cx="5526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3000" b="1" dirty="0">
                <a:solidFill>
                  <a:schemeClr val="accent1"/>
                </a:solidFill>
              </a:rPr>
              <a:t>… proposal for your factory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lang="en-US" sz="3000" b="1" dirty="0">
              <a:solidFill>
                <a:schemeClr val="accent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90C5415-4418-45D7-83B5-3965F150F482}"/>
              </a:ext>
            </a:extLst>
          </p:cNvPr>
          <p:cNvSpPr txBox="1"/>
          <p:nvPr/>
        </p:nvSpPr>
        <p:spPr>
          <a:xfrm>
            <a:off x="5746750" y="298544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+mn-lt"/>
              </a:rPr>
              <a:t>Cavitation in Metallurgy</a:t>
            </a:r>
            <a:endParaRPr lang="pt-PT" dirty="0"/>
          </a:p>
        </p:txBody>
      </p:sp>
      <p:sp>
        <p:nvSpPr>
          <p:cNvPr id="18" name="Text Box 52">
            <a:extLst>
              <a:ext uri="{FF2B5EF4-FFF2-40B4-BE49-F238E27FC236}">
                <a16:creationId xmlns:a16="http://schemas.microsoft.com/office/drawing/2014/main" id="{064ACD02-2FCC-4CDB-8FA1-390FD687293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60413" y="1743307"/>
            <a:ext cx="134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16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PT" sz="1600" b="1" noProof="1">
                <a:solidFill>
                  <a:schemeClr val="bg1"/>
                </a:solidFill>
              </a:rPr>
              <a:t>Degassing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305C26-71F0-4F0F-903D-73CC215C0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13" y="704045"/>
            <a:ext cx="10079667" cy="58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6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4</a:t>
            </a:fld>
            <a:endParaRPr lang="pt-PT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F084A85-9BDA-41AD-92D6-70B699423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0" t="6407" r="12401"/>
          <a:stretch/>
        </p:blipFill>
        <p:spPr bwMode="auto">
          <a:xfrm>
            <a:off x="10736605" y="418331"/>
            <a:ext cx="1455395" cy="718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9C8E3FE8-3EEA-4B24-9BE0-A5C5360B2F9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27" y="756308"/>
            <a:ext cx="4247882" cy="2362002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6326FD91-6C8A-425C-B65F-258C609026DD}"/>
              </a:ext>
            </a:extLst>
          </p:cNvPr>
          <p:cNvSpPr txBox="1"/>
          <p:nvPr/>
        </p:nvSpPr>
        <p:spPr>
          <a:xfrm>
            <a:off x="2747570" y="164177"/>
            <a:ext cx="364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NewsGotT" pitchFamily="2" charset="0"/>
              </a:rPr>
              <a:t>MPI </a:t>
            </a:r>
            <a:r>
              <a:rPr lang="pt-PT" dirty="0" err="1">
                <a:latin typeface="NewsGotT" pitchFamily="2" charset="0"/>
              </a:rPr>
              <a:t>Dedicated</a:t>
            </a:r>
            <a:r>
              <a:rPr lang="pt-PT" dirty="0">
                <a:latin typeface="NewsGotT" pitchFamily="2" charset="0"/>
              </a:rPr>
              <a:t> Software </a:t>
            </a:r>
            <a:r>
              <a:rPr lang="pt-PT" dirty="0" err="1">
                <a:latin typeface="NewsGotT" pitchFamily="2" charset="0"/>
              </a:rPr>
              <a:t>Control</a:t>
            </a:r>
            <a:endParaRPr lang="pt-PT" dirty="0">
              <a:latin typeface="NewsGotT" pitchFamily="2" charset="0"/>
            </a:endParaRPr>
          </a:p>
        </p:txBody>
      </p:sp>
      <p:pic>
        <p:nvPicPr>
          <p:cNvPr id="34" name="Imagem 33" descr="Uma imagem com colorido, de cor, jovem, ar&#10;&#10;Descrição gerada automaticamente">
            <a:extLst>
              <a:ext uri="{FF2B5EF4-FFF2-40B4-BE49-F238E27FC236}">
                <a16:creationId xmlns:a16="http://schemas.microsoft.com/office/drawing/2014/main" id="{864D3693-78D5-4937-AD9A-5FDBE04035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53128" y="3601311"/>
            <a:ext cx="3874887" cy="192468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EE059C3A-45A9-447A-83B4-07B88DD2BA6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20" y="2288234"/>
            <a:ext cx="4247882" cy="236160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C09035B3-5242-4583-B28D-7BC95D27920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90" y="3876161"/>
            <a:ext cx="4247882" cy="2232248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E60A5AFD-21FB-41B4-990E-9F415B5FB6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628" y="125619"/>
            <a:ext cx="2474340" cy="64061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EC3DD0-7D22-4E14-B764-72737FE163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7570" y="777461"/>
            <a:ext cx="2541773" cy="144079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1996A9C-51DC-4D16-B6B3-43FEF0682D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3919" y="3089067"/>
            <a:ext cx="3351523" cy="288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2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5</a:t>
            </a:fld>
            <a:endParaRPr lang="pt-PT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F084A85-9BDA-41AD-92D6-70B699423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0" t="6407" r="12401"/>
          <a:stretch/>
        </p:blipFill>
        <p:spPr bwMode="auto">
          <a:xfrm>
            <a:off x="10736605" y="418331"/>
            <a:ext cx="1455395" cy="718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5F97C7A-491D-43FA-8801-5CC2FE538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1189" y="112738"/>
            <a:ext cx="2647259" cy="4565001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C5DE0524-3EB3-4FA4-BC2C-8CA1B15FFAC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4488" y="76117"/>
            <a:ext cx="55260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3000" b="1" dirty="0">
                <a:solidFill>
                  <a:schemeClr val="accent1"/>
                </a:solidFill>
              </a:rPr>
              <a:t>… New Device for You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454B971C-13E2-4316-B3F4-6DF4CD5EEE4A}"/>
              </a:ext>
            </a:extLst>
          </p:cNvPr>
          <p:cNvGrpSpPr/>
          <p:nvPr/>
        </p:nvGrpSpPr>
        <p:grpSpPr>
          <a:xfrm>
            <a:off x="7902587" y="2418408"/>
            <a:ext cx="4286238" cy="4106044"/>
            <a:chOff x="7657448" y="2333625"/>
            <a:chExt cx="4286238" cy="4106044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81EA1287-728D-4551-AA21-AE650309D56F}"/>
                </a:ext>
              </a:extLst>
            </p:cNvPr>
            <p:cNvGrpSpPr/>
            <p:nvPr/>
          </p:nvGrpSpPr>
          <p:grpSpPr>
            <a:xfrm>
              <a:off x="7657448" y="2333625"/>
              <a:ext cx="4286238" cy="4106044"/>
              <a:chOff x="7657448" y="2333625"/>
              <a:chExt cx="4286238" cy="4106044"/>
            </a:xfrm>
          </p:grpSpPr>
          <p:grpSp>
            <p:nvGrpSpPr>
              <p:cNvPr id="14" name="Agrupar 13">
                <a:extLst>
                  <a:ext uri="{FF2B5EF4-FFF2-40B4-BE49-F238E27FC236}">
                    <a16:creationId xmlns:a16="http://schemas.microsoft.com/office/drawing/2014/main" id="{4DB429F1-38E5-4365-90B7-DA28D2B284BA}"/>
                  </a:ext>
                </a:extLst>
              </p:cNvPr>
              <p:cNvGrpSpPr/>
              <p:nvPr/>
            </p:nvGrpSpPr>
            <p:grpSpPr>
              <a:xfrm>
                <a:off x="7657448" y="2445520"/>
                <a:ext cx="4286238" cy="3994149"/>
                <a:chOff x="7657448" y="2445520"/>
                <a:chExt cx="4286238" cy="3994149"/>
              </a:xfrm>
            </p:grpSpPr>
            <p:pic>
              <p:nvPicPr>
                <p:cNvPr id="6" name="Imagem 5">
                  <a:extLst>
                    <a:ext uri="{FF2B5EF4-FFF2-40B4-BE49-F238E27FC236}">
                      <a16:creationId xmlns:a16="http://schemas.microsoft.com/office/drawing/2014/main" id="{BB0D2303-0AA0-4042-9FFD-91C38EA588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57448" y="2445520"/>
                  <a:ext cx="4286238" cy="3994149"/>
                </a:xfrm>
                <a:prstGeom prst="rect">
                  <a:avLst/>
                </a:prstGeom>
              </p:spPr>
            </p:pic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4DA4A046-6296-409A-9A8B-77B50DFCCDD5}"/>
                    </a:ext>
                  </a:extLst>
                </p:cNvPr>
                <p:cNvSpPr/>
                <p:nvPr/>
              </p:nvSpPr>
              <p:spPr>
                <a:xfrm>
                  <a:off x="8432613" y="3170263"/>
                  <a:ext cx="2412000" cy="241200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 dirty="0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44381CD-8F1D-4193-B157-A54EF9A93DA2}"/>
                    </a:ext>
                  </a:extLst>
                </p:cNvPr>
                <p:cNvSpPr/>
                <p:nvPr/>
              </p:nvSpPr>
              <p:spPr>
                <a:xfrm>
                  <a:off x="8738613" y="3542594"/>
                  <a:ext cx="1800000" cy="1800000"/>
                </a:xfrm>
                <a:prstGeom prst="ellipse">
                  <a:avLst/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09EFDDB-AB95-47BC-B30A-7A4115D4A094}"/>
                    </a:ext>
                  </a:extLst>
                </p:cNvPr>
                <p:cNvSpPr/>
                <p:nvPr/>
              </p:nvSpPr>
              <p:spPr>
                <a:xfrm>
                  <a:off x="9105880" y="3902594"/>
                  <a:ext cx="1080000" cy="1080000"/>
                </a:xfrm>
                <a:prstGeom prst="ellipse">
                  <a:avLst/>
                </a:prstGeom>
                <a:noFill/>
                <a:ln w="381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 dirty="0"/>
                </a:p>
              </p:txBody>
            </p:sp>
            <p:sp>
              <p:nvSpPr>
                <p:cNvPr id="9" name="Seta: Para Baixo 8">
                  <a:extLst>
                    <a:ext uri="{FF2B5EF4-FFF2-40B4-BE49-F238E27FC236}">
                      <a16:creationId xmlns:a16="http://schemas.microsoft.com/office/drawing/2014/main" id="{F0CB3FE7-BC48-40E6-9306-A648A5B28208}"/>
                    </a:ext>
                  </a:extLst>
                </p:cNvPr>
                <p:cNvSpPr/>
                <p:nvPr/>
              </p:nvSpPr>
              <p:spPr>
                <a:xfrm rot="18785587">
                  <a:off x="10475112" y="3486299"/>
                  <a:ext cx="127000" cy="166662"/>
                </a:xfrm>
                <a:prstGeom prst="downArrow">
                  <a:avLst>
                    <a:gd name="adj1" fmla="val 0"/>
                    <a:gd name="adj2" fmla="val 50000"/>
                  </a:avLst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5" name="Seta: Para Baixo 14">
                  <a:extLst>
                    <a:ext uri="{FF2B5EF4-FFF2-40B4-BE49-F238E27FC236}">
                      <a16:creationId xmlns:a16="http://schemas.microsoft.com/office/drawing/2014/main" id="{D52FE3AB-B57E-4C04-92A2-A02DA4A75730}"/>
                    </a:ext>
                  </a:extLst>
                </p:cNvPr>
                <p:cNvSpPr/>
                <p:nvPr/>
              </p:nvSpPr>
              <p:spPr>
                <a:xfrm rot="1812181">
                  <a:off x="10368377" y="4785328"/>
                  <a:ext cx="127000" cy="166662"/>
                </a:xfrm>
                <a:prstGeom prst="downArrow">
                  <a:avLst>
                    <a:gd name="adj1" fmla="val 0"/>
                    <a:gd name="adj2" fmla="val 50000"/>
                  </a:avLst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6" name="Seta: Para Baixo 15">
                  <a:extLst>
                    <a:ext uri="{FF2B5EF4-FFF2-40B4-BE49-F238E27FC236}">
                      <a16:creationId xmlns:a16="http://schemas.microsoft.com/office/drawing/2014/main" id="{913BA8EA-AD83-4847-A5EC-88EFC6BF575D}"/>
                    </a:ext>
                  </a:extLst>
                </p:cNvPr>
                <p:cNvSpPr/>
                <p:nvPr/>
              </p:nvSpPr>
              <p:spPr>
                <a:xfrm rot="5400000">
                  <a:off x="9609552" y="4892097"/>
                  <a:ext cx="127000" cy="166662"/>
                </a:xfrm>
                <a:prstGeom prst="downArrow">
                  <a:avLst>
                    <a:gd name="adj1" fmla="val 0"/>
                    <a:gd name="adj2" fmla="val 50000"/>
                  </a:avLst>
                </a:prstGeom>
                <a:solidFill>
                  <a:srgbClr val="92D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cxnSp>
            <p:nvCxnSpPr>
              <p:cNvPr id="18" name="Conexão reta unidirecional 17">
                <a:extLst>
                  <a:ext uri="{FF2B5EF4-FFF2-40B4-BE49-F238E27FC236}">
                    <a16:creationId xmlns:a16="http://schemas.microsoft.com/office/drawing/2014/main" id="{6D6EDFF9-55A4-4B16-8F3B-5E56878FA1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57384" y="4486949"/>
                <a:ext cx="754562" cy="77033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xão reta 20">
                <a:extLst>
                  <a:ext uri="{FF2B5EF4-FFF2-40B4-BE49-F238E27FC236}">
                    <a16:creationId xmlns:a16="http://schemas.microsoft.com/office/drawing/2014/main" id="{C9D7BD79-67DF-4EDA-AA38-C49B69F32B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45880" y="2333625"/>
                <a:ext cx="0" cy="4106044"/>
              </a:xfrm>
              <a:prstGeom prst="line">
                <a:avLst/>
              </a:prstGeom>
              <a:ln>
                <a:solidFill>
                  <a:schemeClr val="tx1">
                    <a:alpha val="98000"/>
                  </a:schemeClr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xão reta 23">
                <a:extLst>
                  <a:ext uri="{FF2B5EF4-FFF2-40B4-BE49-F238E27FC236}">
                    <a16:creationId xmlns:a16="http://schemas.microsoft.com/office/drawing/2014/main" id="{F6B85608-9154-4CCB-9FF9-2ECD40E7929E}"/>
                  </a:ext>
                </a:extLst>
              </p:cNvPr>
              <p:cNvCxnSpPr>
                <a:stCxn id="6" idx="1"/>
              </p:cNvCxnSpPr>
              <p:nvPr/>
            </p:nvCxnSpPr>
            <p:spPr>
              <a:xfrm flipV="1">
                <a:off x="7657448" y="4442594"/>
                <a:ext cx="4286238" cy="1"/>
              </a:xfrm>
              <a:prstGeom prst="line">
                <a:avLst/>
              </a:prstGeom>
              <a:ln>
                <a:solidFill>
                  <a:schemeClr val="tx1">
                    <a:alpha val="98000"/>
                  </a:schemeClr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DF69A39-A90B-41F2-A25B-4E13D4832969}"/>
                </a:ext>
              </a:extLst>
            </p:cNvPr>
            <p:cNvSpPr/>
            <p:nvPr/>
          </p:nvSpPr>
          <p:spPr>
            <a:xfrm>
              <a:off x="9589721" y="4366328"/>
              <a:ext cx="127874" cy="127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53FCE9C7-A69D-40EC-BA91-C14DB72FDC05}"/>
              </a:ext>
            </a:extLst>
          </p:cNvPr>
          <p:cNvCxnSpPr>
            <a:cxnSpLocks/>
          </p:cNvCxnSpPr>
          <p:nvPr/>
        </p:nvCxnSpPr>
        <p:spPr>
          <a:xfrm>
            <a:off x="5850575" y="5067599"/>
            <a:ext cx="0" cy="770330"/>
          </a:xfrm>
          <a:prstGeom prst="straightConnector1">
            <a:avLst/>
          </a:prstGeom>
          <a:ln w="19050">
            <a:solidFill>
              <a:srgbClr val="00B05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m 34">
            <a:extLst>
              <a:ext uri="{FF2B5EF4-FFF2-40B4-BE49-F238E27FC236}">
                <a16:creationId xmlns:a16="http://schemas.microsoft.com/office/drawing/2014/main" id="{2B1DE655-60A5-4BD5-A55E-3E7D0968DB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0907" y="4470018"/>
            <a:ext cx="2890541" cy="2054434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B190D884-B8E7-42C8-9585-24A7B23307CD}"/>
              </a:ext>
            </a:extLst>
          </p:cNvPr>
          <p:cNvSpPr txBox="1"/>
          <p:nvPr/>
        </p:nvSpPr>
        <p:spPr>
          <a:xfrm>
            <a:off x="8076264" y="1192711"/>
            <a:ext cx="4035722" cy="14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defPPr>
              <a:defRPr lang="pt-PT"/>
            </a:defPPr>
            <a:lvl1pPr>
              <a:lnSpc>
                <a:spcPct val="95000"/>
              </a:lnSpc>
              <a:defRPr sz="3000" b="1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pt-PT" sz="1800" dirty="0">
                <a:solidFill>
                  <a:srgbClr val="00B050"/>
                </a:solidFill>
              </a:rPr>
              <a:t>Dynamic Stirring rotation</a:t>
            </a:r>
          </a:p>
          <a:p>
            <a:pPr algn="ctr"/>
            <a:r>
              <a:rPr lang="en-US" sz="1800" b="1" kern="1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available for degassing of aluminum alloys in a                                                  furnace / crucible</a:t>
            </a:r>
            <a:endParaRPr lang="pt-PT" sz="1800" dirty="0">
              <a:solidFill>
                <a:srgbClr val="00B050"/>
              </a:solidFill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720422F8-6B4F-4FD6-8C16-6AACFED49D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254" y="1192711"/>
            <a:ext cx="3208302" cy="472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69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5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6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6</a:t>
            </a:fld>
            <a:endParaRPr lang="pt-PT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F084A85-9BDA-41AD-92D6-70B6994233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0" t="6407" r="12401"/>
          <a:stretch/>
        </p:blipFill>
        <p:spPr bwMode="auto">
          <a:xfrm>
            <a:off x="10736605" y="418331"/>
            <a:ext cx="1455395" cy="718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DF2342A5-405E-4E29-B299-F380DBD6127F}"/>
              </a:ext>
            </a:extLst>
          </p:cNvPr>
          <p:cNvGrpSpPr/>
          <p:nvPr/>
        </p:nvGrpSpPr>
        <p:grpSpPr>
          <a:xfrm>
            <a:off x="-9727" y="619128"/>
            <a:ext cx="4953000" cy="3996764"/>
            <a:chOff x="21646" y="554324"/>
            <a:chExt cx="4953000" cy="3996764"/>
          </a:xfrm>
        </p:grpSpPr>
        <p:graphicFrame>
          <p:nvGraphicFramePr>
            <p:cNvPr id="25" name="Diagram 7">
              <a:extLst>
                <a:ext uri="{FF2B5EF4-FFF2-40B4-BE49-F238E27FC236}">
                  <a16:creationId xmlns:a16="http://schemas.microsoft.com/office/drawing/2014/main" id="{D89710E4-EAE0-41C4-8FD6-D45ECD97B4B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59753335"/>
                </p:ext>
              </p:extLst>
            </p:nvPr>
          </p:nvGraphicFramePr>
          <p:xfrm>
            <a:off x="21646" y="851193"/>
            <a:ext cx="4953000" cy="3302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26" name="TextBox 3">
              <a:extLst>
                <a:ext uri="{FF2B5EF4-FFF2-40B4-BE49-F238E27FC236}">
                  <a16:creationId xmlns:a16="http://schemas.microsoft.com/office/drawing/2014/main" id="{B6030598-2FE6-4B79-908A-37B22F452776}"/>
                </a:ext>
              </a:extLst>
            </p:cNvPr>
            <p:cNvSpPr txBox="1"/>
            <p:nvPr/>
          </p:nvSpPr>
          <p:spPr>
            <a:xfrm>
              <a:off x="1866918" y="1345953"/>
              <a:ext cx="1262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wsGotT" pitchFamily="2" charset="0"/>
                </a:rPr>
                <a:t>Degassing</a:t>
              </a:r>
            </a:p>
          </p:txBody>
        </p:sp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2A608DD9-8C3D-408E-B796-DBDCBA315C68}"/>
                </a:ext>
              </a:extLst>
            </p:cNvPr>
            <p:cNvSpPr txBox="1"/>
            <p:nvPr/>
          </p:nvSpPr>
          <p:spPr>
            <a:xfrm>
              <a:off x="1063212" y="2948708"/>
              <a:ext cx="1262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chemeClr val="bg1"/>
                  </a:solidFill>
                  <a:latin typeface="NewsGotT" pitchFamily="2" charset="0"/>
                </a:rPr>
                <a:t>Refining</a:t>
              </a:r>
            </a:p>
          </p:txBody>
        </p:sp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2CA63F8F-4717-4FFF-A7CC-4668D9A4F3D3}"/>
                </a:ext>
              </a:extLst>
            </p:cNvPr>
            <p:cNvSpPr txBox="1"/>
            <p:nvPr/>
          </p:nvSpPr>
          <p:spPr>
            <a:xfrm>
              <a:off x="2824969" y="2987555"/>
              <a:ext cx="1433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chemeClr val="bg1"/>
                  </a:solidFill>
                  <a:latin typeface="NewsGotT" pitchFamily="2" charset="0"/>
                </a:rPr>
                <a:t>Modification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A63397C-6F71-41A9-843B-998333805175}"/>
                </a:ext>
              </a:extLst>
            </p:cNvPr>
            <p:cNvSpPr/>
            <p:nvPr/>
          </p:nvSpPr>
          <p:spPr>
            <a:xfrm>
              <a:off x="487148" y="606718"/>
              <a:ext cx="3960242" cy="3944370"/>
            </a:xfrm>
            <a:prstGeom prst="ellipse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latin typeface="NewsGotT" pitchFamily="2" charset="0"/>
              </a:endParaRPr>
            </a:p>
          </p:txBody>
        </p: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2829CCA9-FF2C-4E4F-8004-BC5C14AA2569}"/>
                </a:ext>
              </a:extLst>
            </p:cNvPr>
            <p:cNvSpPr txBox="1"/>
            <p:nvPr/>
          </p:nvSpPr>
          <p:spPr>
            <a:xfrm>
              <a:off x="758175" y="1763819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i="1" dirty="0">
                  <a:latin typeface="Symbol" panose="05050102010706020507" pitchFamily="18" charset="2"/>
                </a:rPr>
                <a:t>a</a:t>
              </a:r>
              <a:r>
                <a:rPr lang="pt-PT" dirty="0">
                  <a:latin typeface="NewsGotT" pitchFamily="2" charset="0"/>
                </a:rPr>
                <a:t>-Al</a:t>
              </a:r>
            </a:p>
          </p:txBody>
        </p:sp>
        <p:sp>
          <p:nvSpPr>
            <p:cNvPr id="48" name="TextBox 22">
              <a:extLst>
                <a:ext uri="{FF2B5EF4-FFF2-40B4-BE49-F238E27FC236}">
                  <a16:creationId xmlns:a16="http://schemas.microsoft.com/office/drawing/2014/main" id="{00AB64A3-EA6C-4F72-8DA8-00E5D813B8F2}"/>
                </a:ext>
              </a:extLst>
            </p:cNvPr>
            <p:cNvSpPr txBox="1"/>
            <p:nvPr/>
          </p:nvSpPr>
          <p:spPr>
            <a:xfrm>
              <a:off x="3730932" y="1813717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NewsGotT" pitchFamily="2" charset="0"/>
                </a:rPr>
                <a:t>Si</a:t>
              </a:r>
            </a:p>
          </p:txBody>
        </p:sp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D27752CB-71CE-4777-9909-A842BF15674C}"/>
                </a:ext>
              </a:extLst>
            </p:cNvPr>
            <p:cNvSpPr txBox="1"/>
            <p:nvPr/>
          </p:nvSpPr>
          <p:spPr>
            <a:xfrm>
              <a:off x="1705949" y="4022701"/>
              <a:ext cx="1532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NewsGotT" pitchFamily="2" charset="0"/>
                </a:rPr>
                <a:t>Intermetallics</a:t>
              </a:r>
            </a:p>
          </p:txBody>
        </p:sp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A452A5D4-D37E-496C-BE6F-14EF02811131}"/>
                </a:ext>
              </a:extLst>
            </p:cNvPr>
            <p:cNvSpPr/>
            <p:nvPr/>
          </p:nvSpPr>
          <p:spPr>
            <a:xfrm>
              <a:off x="2078031" y="554324"/>
              <a:ext cx="9725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b="1" dirty="0">
                  <a:latin typeface="NewsGotT" pitchFamily="2" charset="0"/>
                </a:rPr>
                <a:t>Porosity</a:t>
              </a:r>
            </a:p>
          </p:txBody>
        </p:sp>
      </p:grpSp>
      <p:sp>
        <p:nvSpPr>
          <p:cNvPr id="51" name="Tekstboks 28">
            <a:extLst>
              <a:ext uri="{FF2B5EF4-FFF2-40B4-BE49-F238E27FC236}">
                <a16:creationId xmlns:a16="http://schemas.microsoft.com/office/drawing/2014/main" id="{CB757A55-04BB-4BAB-9DC6-704C33816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044" y="932200"/>
            <a:ext cx="2453281" cy="338554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dirty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Al-Si-Cu</a:t>
            </a:r>
            <a:endParaRPr 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</a:endParaRPr>
          </a:p>
        </p:txBody>
      </p: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30D421EE-3987-4F1A-837E-608A7F772A4B}"/>
              </a:ext>
            </a:extLst>
          </p:cNvPr>
          <p:cNvGrpSpPr/>
          <p:nvPr/>
        </p:nvGrpSpPr>
        <p:grpSpPr>
          <a:xfrm>
            <a:off x="4687044" y="1416578"/>
            <a:ext cx="7900683" cy="1048019"/>
            <a:chOff x="469106" y="1702754"/>
            <a:chExt cx="7900683" cy="1048019"/>
          </a:xfrm>
        </p:grpSpPr>
        <p:pic>
          <p:nvPicPr>
            <p:cNvPr id="53" name="Picture 2" descr="E:\1_Doutoramento\Escrita_TESE_2010\Escrita_Entrega_Provas\Resultados_US_Desgseificação\RPT_Fotos_700ºC\Sem_Desg.jpg">
              <a:extLst>
                <a:ext uri="{FF2B5EF4-FFF2-40B4-BE49-F238E27FC236}">
                  <a16:creationId xmlns:a16="http://schemas.microsoft.com/office/drawing/2014/main" id="{BC3AA037-B22C-4C8E-9494-23213B2E7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106" y="1702754"/>
              <a:ext cx="1609725" cy="1008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E:\1_Doutoramento\Escrita_TESE_2010\Escrita_Entrega_Provas\Resultados_US_Desgseificação\RPT_Fotos_700ºC\1min.jpg">
              <a:extLst>
                <a:ext uri="{FF2B5EF4-FFF2-40B4-BE49-F238E27FC236}">
                  <a16:creationId xmlns:a16="http://schemas.microsoft.com/office/drawing/2014/main" id="{AEFE063C-524C-40FC-A48C-6A36F9E01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151" y="1722160"/>
              <a:ext cx="1616075" cy="1008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" descr="E:\1_Doutoramento\Escrita_TESE_2010\Escrita_Entrega_Provas\Resultados_US_Desgseificação\RPT_Fotos_700ºC\3min.jpg">
              <a:extLst>
                <a:ext uri="{FF2B5EF4-FFF2-40B4-BE49-F238E27FC236}">
                  <a16:creationId xmlns:a16="http://schemas.microsoft.com/office/drawing/2014/main" id="{15FE16FA-550F-45B3-8AD5-1C835C9D0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870" y="1739181"/>
              <a:ext cx="1616075" cy="10080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" descr="E:\1_Doutoramento\Escrita_TESE_2010\Escrita_Entrega_Provas\Resultados_US_Desgseificação\RPT_Fotos_700ºC\5min.jpg">
              <a:extLst>
                <a:ext uri="{FF2B5EF4-FFF2-40B4-BE49-F238E27FC236}">
                  <a16:creationId xmlns:a16="http://schemas.microsoft.com/office/drawing/2014/main" id="{384811FF-A464-4398-A810-8DD779EAC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876" y="1722160"/>
              <a:ext cx="1608137" cy="1008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 Box 36">
              <a:extLst>
                <a:ext uri="{FF2B5EF4-FFF2-40B4-BE49-F238E27FC236}">
                  <a16:creationId xmlns:a16="http://schemas.microsoft.com/office/drawing/2014/main" id="{367D3ED2-87B0-4AF7-8F5D-195BD32DEF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8345" y="2403955"/>
              <a:ext cx="1466850" cy="306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-128"/>
                </a:rPr>
                <a:t>0 min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endParaRPr>
            </a:p>
          </p:txBody>
        </p:sp>
        <p:sp>
          <p:nvSpPr>
            <p:cNvPr id="58" name="Text Box 36">
              <a:extLst>
                <a:ext uri="{FF2B5EF4-FFF2-40B4-BE49-F238E27FC236}">
                  <a16:creationId xmlns:a16="http://schemas.microsoft.com/office/drawing/2014/main" id="{FCEE0FF5-13EB-4851-9F06-E47CCE0BB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6182" y="2413876"/>
              <a:ext cx="146685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-128"/>
                </a:rPr>
                <a:t>1 min</a:t>
              </a:r>
            </a:p>
          </p:txBody>
        </p:sp>
        <p:sp>
          <p:nvSpPr>
            <p:cNvPr id="59" name="Text Box 36">
              <a:extLst>
                <a:ext uri="{FF2B5EF4-FFF2-40B4-BE49-F238E27FC236}">
                  <a16:creationId xmlns:a16="http://schemas.microsoft.com/office/drawing/2014/main" id="{A06B9F95-404B-4F25-ABD7-71ECBE3D45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4551" y="2439269"/>
              <a:ext cx="146685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-128"/>
                </a:rPr>
                <a:t>3 min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endParaRPr>
            </a:p>
          </p:txBody>
        </p:sp>
        <p:sp>
          <p:nvSpPr>
            <p:cNvPr id="60" name="Text Box 36">
              <a:extLst>
                <a:ext uri="{FF2B5EF4-FFF2-40B4-BE49-F238E27FC236}">
                  <a16:creationId xmlns:a16="http://schemas.microsoft.com/office/drawing/2014/main" id="{8AB03387-B2E5-4233-9B21-3F540A5BAD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2939" y="2442798"/>
              <a:ext cx="1466850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1" hangingPunct="1">
                <a:defRPr/>
              </a:pPr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-128"/>
                </a:rPr>
                <a:t>5 min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endParaRPr>
            </a:p>
          </p:txBody>
        </p:sp>
      </p:grpSp>
      <p:pic>
        <p:nvPicPr>
          <p:cNvPr id="61" name="Aluminium US Treatment">
            <a:hlinkClick r:id="" action="ppaction://media"/>
            <a:extLst>
              <a:ext uri="{FF2B5EF4-FFF2-40B4-BE49-F238E27FC236}">
                <a16:creationId xmlns:a16="http://schemas.microsoft.com/office/drawing/2014/main" id="{E4803D86-E64D-4AF4-82D3-671FB1D66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87044" y="2534783"/>
            <a:ext cx="7033907" cy="3956572"/>
          </a:xfrm>
          <a:prstGeom prst="rect">
            <a:avLst/>
          </a:prstGeom>
        </p:spPr>
      </p:pic>
      <p:grpSp>
        <p:nvGrpSpPr>
          <p:cNvPr id="62" name="Agrupar 61">
            <a:extLst>
              <a:ext uri="{FF2B5EF4-FFF2-40B4-BE49-F238E27FC236}">
                <a16:creationId xmlns:a16="http://schemas.microsoft.com/office/drawing/2014/main" id="{00E7B54D-4D1A-45E4-9440-C744D78B0402}"/>
              </a:ext>
            </a:extLst>
          </p:cNvPr>
          <p:cNvGrpSpPr/>
          <p:nvPr/>
        </p:nvGrpSpPr>
        <p:grpSpPr>
          <a:xfrm>
            <a:off x="4439816" y="2233523"/>
            <a:ext cx="3312368" cy="4298263"/>
            <a:chOff x="4211696" y="2149485"/>
            <a:chExt cx="3312368" cy="4298263"/>
          </a:xfrm>
        </p:grpSpPr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9E08EB8A-ED9C-458C-8E29-2413CDB109B5}"/>
                </a:ext>
              </a:extLst>
            </p:cNvPr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8" r="71244"/>
            <a:stretch/>
          </p:blipFill>
          <p:spPr>
            <a:xfrm>
              <a:off x="4845274" y="2149485"/>
              <a:ext cx="1830909" cy="2382298"/>
            </a:xfrm>
            <a:prstGeom prst="rect">
              <a:avLst/>
            </a:prstGeom>
          </p:spPr>
        </p:pic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BB188AF4-FF71-43DA-A9C8-22779F57D128}"/>
                </a:ext>
              </a:extLst>
            </p:cNvPr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3"/>
            <a:stretch/>
          </p:blipFill>
          <p:spPr>
            <a:xfrm>
              <a:off x="4653231" y="4105461"/>
              <a:ext cx="2429298" cy="1952630"/>
            </a:xfrm>
            <a:prstGeom prst="rect">
              <a:avLst/>
            </a:prstGeom>
          </p:spPr>
        </p:pic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07F719-38AD-4186-93FC-B82C3838E1FF}"/>
                </a:ext>
              </a:extLst>
            </p:cNvPr>
            <p:cNvSpPr/>
            <p:nvPr/>
          </p:nvSpPr>
          <p:spPr>
            <a:xfrm>
              <a:off x="4211696" y="5986083"/>
              <a:ext cx="33123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Spatial distribution of acoustic flow from the transducer radial sonication of SiAlON tube.</a:t>
              </a:r>
              <a:endParaRPr lang="pt-P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787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7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995D1C-B203-4082-A08A-E2205E72F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29" y="4934930"/>
            <a:ext cx="3064073" cy="15649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DF945EF-3104-4AFE-A3A0-78D19892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676" y="4330277"/>
            <a:ext cx="4692497" cy="226685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5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6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7</a:t>
            </a:fld>
            <a:endParaRPr lang="pt-PT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F084A85-9BDA-41AD-92D6-70B6994233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0" t="6407" r="12401"/>
          <a:stretch/>
        </p:blipFill>
        <p:spPr bwMode="auto">
          <a:xfrm>
            <a:off x="10736605" y="418331"/>
            <a:ext cx="1455395" cy="718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5">
            <a:extLst>
              <a:ext uri="{FF2B5EF4-FFF2-40B4-BE49-F238E27FC236}">
                <a16:creationId xmlns:a16="http://schemas.microsoft.com/office/drawing/2014/main" id="{4046A208-2D07-4004-B26A-2C48831DE512}"/>
              </a:ext>
            </a:extLst>
          </p:cNvPr>
          <p:cNvSpPr/>
          <p:nvPr/>
        </p:nvSpPr>
        <p:spPr>
          <a:xfrm>
            <a:off x="0" y="120639"/>
            <a:ext cx="10685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 samples with ultrasonically treated melt display a moderate grain refinement. The micrographs can evidence this behavior, as the Argon degassed micrograph in Figure (a) displays large dendrites, while Figures (b) and (c) show globular and rosette-like </a:t>
            </a:r>
            <a:r>
              <a:rPr lang="en-US" sz="1600" i="1" dirty="0"/>
              <a:t>α</a:t>
            </a:r>
            <a:r>
              <a:rPr lang="en-US" sz="1600" dirty="0"/>
              <a:t>-Al grains, highlighting some moderate grain refinement promoted by the ultrasonic melt treatment. </a:t>
            </a:r>
            <a:endParaRPr lang="pt-PT" sz="1600" dirty="0"/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A270D834-3FC9-4398-A3D7-EDBC1ADA108A}"/>
              </a:ext>
            </a:extLst>
          </p:cNvPr>
          <p:cNvGrpSpPr/>
          <p:nvPr/>
        </p:nvGrpSpPr>
        <p:grpSpPr>
          <a:xfrm>
            <a:off x="0" y="861900"/>
            <a:ext cx="4953000" cy="3996764"/>
            <a:chOff x="21646" y="554324"/>
            <a:chExt cx="4953000" cy="3996764"/>
          </a:xfrm>
        </p:grpSpPr>
        <p:sp>
          <p:nvSpPr>
            <p:cNvPr id="50" name="TextBox 3">
              <a:extLst>
                <a:ext uri="{FF2B5EF4-FFF2-40B4-BE49-F238E27FC236}">
                  <a16:creationId xmlns:a16="http://schemas.microsoft.com/office/drawing/2014/main" id="{213542B5-1CFE-4A46-BB74-39AE1DDF1862}"/>
                </a:ext>
              </a:extLst>
            </p:cNvPr>
            <p:cNvSpPr txBox="1"/>
            <p:nvPr/>
          </p:nvSpPr>
          <p:spPr>
            <a:xfrm>
              <a:off x="1866918" y="1345953"/>
              <a:ext cx="1262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FF0000"/>
                  </a:solidFill>
                  <a:latin typeface="NewsGotT" pitchFamily="2" charset="0"/>
                </a:rPr>
                <a:t>Degassing</a:t>
              </a:r>
            </a:p>
          </p:txBody>
        </p:sp>
        <p:sp>
          <p:nvSpPr>
            <p:cNvPr id="51" name="TextBox 18">
              <a:extLst>
                <a:ext uri="{FF2B5EF4-FFF2-40B4-BE49-F238E27FC236}">
                  <a16:creationId xmlns:a16="http://schemas.microsoft.com/office/drawing/2014/main" id="{0D5CCEA8-CD10-4FFC-AB20-48259A8D207D}"/>
                </a:ext>
              </a:extLst>
            </p:cNvPr>
            <p:cNvSpPr txBox="1"/>
            <p:nvPr/>
          </p:nvSpPr>
          <p:spPr>
            <a:xfrm>
              <a:off x="1063212" y="2948708"/>
              <a:ext cx="1262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chemeClr val="bg1"/>
                  </a:solidFill>
                  <a:latin typeface="NewsGotT" pitchFamily="2" charset="0"/>
                </a:rPr>
                <a:t>Refining</a:t>
              </a:r>
            </a:p>
          </p:txBody>
        </p:sp>
        <p:sp>
          <p:nvSpPr>
            <p:cNvPr id="52" name="TextBox 19">
              <a:extLst>
                <a:ext uri="{FF2B5EF4-FFF2-40B4-BE49-F238E27FC236}">
                  <a16:creationId xmlns:a16="http://schemas.microsoft.com/office/drawing/2014/main" id="{A3F8A715-FFE8-40FA-B8E3-D73D1F338F91}"/>
                </a:ext>
              </a:extLst>
            </p:cNvPr>
            <p:cNvSpPr txBox="1"/>
            <p:nvPr/>
          </p:nvSpPr>
          <p:spPr>
            <a:xfrm>
              <a:off x="2824969" y="2987555"/>
              <a:ext cx="1433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chemeClr val="bg1"/>
                  </a:solidFill>
                  <a:latin typeface="NewsGotT" pitchFamily="2" charset="0"/>
                </a:rPr>
                <a:t>Modification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F5C5A96-EFB6-4ED2-A88E-AD2A519464AB}"/>
                </a:ext>
              </a:extLst>
            </p:cNvPr>
            <p:cNvSpPr/>
            <p:nvPr/>
          </p:nvSpPr>
          <p:spPr>
            <a:xfrm>
              <a:off x="487148" y="606718"/>
              <a:ext cx="3960242" cy="3944370"/>
            </a:xfrm>
            <a:prstGeom prst="ellipse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latin typeface="NewsGotT" pitchFamily="2" charset="0"/>
              </a:endParaRPr>
            </a:p>
          </p:txBody>
        </p:sp>
        <p:sp>
          <p:nvSpPr>
            <p:cNvPr id="54" name="TextBox 5">
              <a:extLst>
                <a:ext uri="{FF2B5EF4-FFF2-40B4-BE49-F238E27FC236}">
                  <a16:creationId xmlns:a16="http://schemas.microsoft.com/office/drawing/2014/main" id="{B69DDFF6-824B-4C57-918A-4C4B0E0FBAAB}"/>
                </a:ext>
              </a:extLst>
            </p:cNvPr>
            <p:cNvSpPr txBox="1"/>
            <p:nvPr/>
          </p:nvSpPr>
          <p:spPr>
            <a:xfrm>
              <a:off x="758175" y="1763819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i="1" dirty="0">
                  <a:latin typeface="Symbol" panose="05050102010706020507" pitchFamily="18" charset="2"/>
                </a:rPr>
                <a:t>a</a:t>
              </a:r>
              <a:r>
                <a:rPr lang="pt-PT" b="1" dirty="0">
                  <a:latin typeface="NewsGotT" pitchFamily="2" charset="0"/>
                </a:rPr>
                <a:t>-Al</a:t>
              </a:r>
            </a:p>
          </p:txBody>
        </p:sp>
        <p:sp>
          <p:nvSpPr>
            <p:cNvPr id="55" name="TextBox 22">
              <a:extLst>
                <a:ext uri="{FF2B5EF4-FFF2-40B4-BE49-F238E27FC236}">
                  <a16:creationId xmlns:a16="http://schemas.microsoft.com/office/drawing/2014/main" id="{BF7E566F-7929-4B26-A5ED-EE801D41B7AC}"/>
                </a:ext>
              </a:extLst>
            </p:cNvPr>
            <p:cNvSpPr txBox="1"/>
            <p:nvPr/>
          </p:nvSpPr>
          <p:spPr>
            <a:xfrm>
              <a:off x="3730932" y="1813717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NewsGotT" pitchFamily="2" charset="0"/>
                </a:rPr>
                <a:t>Si</a:t>
              </a:r>
            </a:p>
          </p:txBody>
        </p:sp>
        <p:sp>
          <p:nvSpPr>
            <p:cNvPr id="56" name="TextBox 24">
              <a:extLst>
                <a:ext uri="{FF2B5EF4-FFF2-40B4-BE49-F238E27FC236}">
                  <a16:creationId xmlns:a16="http://schemas.microsoft.com/office/drawing/2014/main" id="{BFBBE497-1BF2-4E1A-BE44-4D8697EAEDB9}"/>
                </a:ext>
              </a:extLst>
            </p:cNvPr>
            <p:cNvSpPr txBox="1"/>
            <p:nvPr/>
          </p:nvSpPr>
          <p:spPr>
            <a:xfrm>
              <a:off x="1705949" y="4022701"/>
              <a:ext cx="1532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NewsGotT" pitchFamily="2" charset="0"/>
                </a:rPr>
                <a:t>Intermetallics</a:t>
              </a:r>
            </a:p>
          </p:txBody>
        </p:sp>
        <p:sp>
          <p:nvSpPr>
            <p:cNvPr id="57" name="Rectangle 6">
              <a:extLst>
                <a:ext uri="{FF2B5EF4-FFF2-40B4-BE49-F238E27FC236}">
                  <a16:creationId xmlns:a16="http://schemas.microsoft.com/office/drawing/2014/main" id="{6E79BAFF-4891-4288-AF6D-1A4078A19A12}"/>
                </a:ext>
              </a:extLst>
            </p:cNvPr>
            <p:cNvSpPr/>
            <p:nvPr/>
          </p:nvSpPr>
          <p:spPr>
            <a:xfrm>
              <a:off x="2078031" y="554324"/>
              <a:ext cx="840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latin typeface="NewsGotT" pitchFamily="2" charset="0"/>
                </a:rPr>
                <a:t>Porosity</a:t>
              </a:r>
            </a:p>
          </p:txBody>
        </p:sp>
        <p:graphicFrame>
          <p:nvGraphicFramePr>
            <p:cNvPr id="49" name="Diagram 7">
              <a:extLst>
                <a:ext uri="{FF2B5EF4-FFF2-40B4-BE49-F238E27FC236}">
                  <a16:creationId xmlns:a16="http://schemas.microsoft.com/office/drawing/2014/main" id="{F6A9C24D-B8C7-4B4A-A574-70263BC83E6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95543818"/>
                </p:ext>
              </p:extLst>
            </p:nvPr>
          </p:nvGraphicFramePr>
          <p:xfrm>
            <a:off x="21646" y="851193"/>
            <a:ext cx="4953000" cy="3302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7D4C0C6-3D7A-477D-BCED-09090C5561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3287" y="3295131"/>
            <a:ext cx="3116284" cy="232709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28023BE-DECF-4346-8383-8A772BDF95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8578" y="1033043"/>
            <a:ext cx="3029553" cy="22821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F1ECE28-13D9-477A-8AC8-83EB8E1EC8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56464" y="1014630"/>
            <a:ext cx="3029552" cy="230058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E6C6F7F-FCFB-44EC-85B3-ABB5FD7EE0FF}"/>
              </a:ext>
            </a:extLst>
          </p:cNvPr>
          <p:cNvSpPr txBox="1"/>
          <p:nvPr/>
        </p:nvSpPr>
        <p:spPr>
          <a:xfrm>
            <a:off x="4628698" y="4030784"/>
            <a:ext cx="546931" cy="366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(a)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AB5FCB8-1D0B-4E20-A567-736865A60E4C}"/>
              </a:ext>
            </a:extLst>
          </p:cNvPr>
          <p:cNvSpPr txBox="1"/>
          <p:nvPr/>
        </p:nvSpPr>
        <p:spPr>
          <a:xfrm>
            <a:off x="7369726" y="4034225"/>
            <a:ext cx="546931" cy="366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(c)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CC6765D-6AB3-4201-A8E0-5021D1F599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71173" y="5692670"/>
            <a:ext cx="3778398" cy="845337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CC04A491-0CD4-4AF7-B3D1-1C329777FF2F}"/>
              </a:ext>
            </a:extLst>
          </p:cNvPr>
          <p:cNvSpPr txBox="1"/>
          <p:nvPr/>
        </p:nvSpPr>
        <p:spPr>
          <a:xfrm>
            <a:off x="5999212" y="4017133"/>
            <a:ext cx="546931" cy="366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3697894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8</a:t>
            </a:fld>
            <a:endParaRPr lang="pt-PT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F084A85-9BDA-41AD-92D6-70B699423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0" t="6407" r="12401"/>
          <a:stretch/>
        </p:blipFill>
        <p:spPr bwMode="auto">
          <a:xfrm>
            <a:off x="10736605" y="418331"/>
            <a:ext cx="1455395" cy="718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">
            <a:extLst>
              <a:ext uri="{FF2B5EF4-FFF2-40B4-BE49-F238E27FC236}">
                <a16:creationId xmlns:a16="http://schemas.microsoft.com/office/drawing/2014/main" id="{51E2FBD7-1EC1-4ECE-A67E-6C9D83127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619" y="1508194"/>
            <a:ext cx="2705100" cy="2181225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5513AD33-03AD-4717-A5C3-9734ADF10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619" y="3728842"/>
            <a:ext cx="2705100" cy="2705100"/>
          </a:xfrm>
          <a:prstGeom prst="rect">
            <a:avLst/>
          </a:prstGeom>
        </p:spPr>
      </p:pic>
      <p:sp>
        <p:nvSpPr>
          <p:cNvPr id="43" name="Tekstboks 28">
            <a:extLst>
              <a:ext uri="{FF2B5EF4-FFF2-40B4-BE49-F238E27FC236}">
                <a16:creationId xmlns:a16="http://schemas.microsoft.com/office/drawing/2014/main" id="{E5EF2858-E3EE-4C59-A646-7DAC80A32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6519" y="1136591"/>
            <a:ext cx="2453281" cy="584775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dirty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Al-Si-Cu after ultrasonic processing </a:t>
            </a:r>
            <a:endParaRPr 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</a:endParaRP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61903169-300A-4437-A741-3150056C5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4747" y="3728842"/>
            <a:ext cx="3052501" cy="2705096"/>
          </a:xfrm>
          <a:prstGeom prst="rect">
            <a:avLst/>
          </a:prstGeom>
        </p:spPr>
      </p:pic>
      <p:pic>
        <p:nvPicPr>
          <p:cNvPr id="45" name="Picture 6">
            <a:extLst>
              <a:ext uri="{FF2B5EF4-FFF2-40B4-BE49-F238E27FC236}">
                <a16:creationId xmlns:a16="http://schemas.microsoft.com/office/drawing/2014/main" id="{F4DD79B9-B07F-49AF-8636-A46DE6E368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5439" y="1505397"/>
            <a:ext cx="3052501" cy="2184022"/>
          </a:xfrm>
          <a:prstGeom prst="rect">
            <a:avLst/>
          </a:prstGeom>
        </p:spPr>
      </p:pic>
      <p:sp>
        <p:nvSpPr>
          <p:cNvPr id="46" name="Tekstboks 28">
            <a:extLst>
              <a:ext uri="{FF2B5EF4-FFF2-40B4-BE49-F238E27FC236}">
                <a16:creationId xmlns:a16="http://schemas.microsoft.com/office/drawing/2014/main" id="{C9CC87F0-94DD-44A2-87D5-78AF6B461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753" y="1136591"/>
            <a:ext cx="2454018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dirty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Al-Si-Cu before ultrasonic processing </a:t>
            </a:r>
            <a:endParaRPr lang="da-D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</a:endParaRPr>
          </a:p>
        </p:txBody>
      </p:sp>
      <p:sp>
        <p:nvSpPr>
          <p:cNvPr id="47" name="Rectangle 5">
            <a:extLst>
              <a:ext uri="{FF2B5EF4-FFF2-40B4-BE49-F238E27FC236}">
                <a16:creationId xmlns:a16="http://schemas.microsoft.com/office/drawing/2014/main" id="{4046A208-2D07-4004-B26A-2C48831DE512}"/>
              </a:ext>
            </a:extLst>
          </p:cNvPr>
          <p:cNvSpPr/>
          <p:nvPr/>
        </p:nvSpPr>
        <p:spPr>
          <a:xfrm>
            <a:off x="0" y="120639"/>
            <a:ext cx="10685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ea typeface="Calibri" panose="020F0502020204030204" pitchFamily="34" charset="0"/>
              </a:rPr>
              <a:t>Optical microscope (OM) and Scanning Electron Microscope (SEM) with quantitative metallographic analysis capability were used to evaluate the shape and grain size of constituents ….</a:t>
            </a:r>
            <a:endParaRPr lang="pt-PT" dirty="0"/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A270D834-3FC9-4398-A3D7-EDBC1ADA108A}"/>
              </a:ext>
            </a:extLst>
          </p:cNvPr>
          <p:cNvGrpSpPr/>
          <p:nvPr/>
        </p:nvGrpSpPr>
        <p:grpSpPr>
          <a:xfrm>
            <a:off x="-9727" y="1052361"/>
            <a:ext cx="4953000" cy="3996764"/>
            <a:chOff x="21646" y="554324"/>
            <a:chExt cx="4953000" cy="3996764"/>
          </a:xfrm>
        </p:grpSpPr>
        <p:graphicFrame>
          <p:nvGraphicFramePr>
            <p:cNvPr id="49" name="Diagram 7">
              <a:extLst>
                <a:ext uri="{FF2B5EF4-FFF2-40B4-BE49-F238E27FC236}">
                  <a16:creationId xmlns:a16="http://schemas.microsoft.com/office/drawing/2014/main" id="{F6A9C24D-B8C7-4B4A-A574-70263BC83E6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61586441"/>
                </p:ext>
              </p:extLst>
            </p:nvPr>
          </p:nvGraphicFramePr>
          <p:xfrm>
            <a:off x="21646" y="851193"/>
            <a:ext cx="4953000" cy="3302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50" name="TextBox 3">
              <a:extLst>
                <a:ext uri="{FF2B5EF4-FFF2-40B4-BE49-F238E27FC236}">
                  <a16:creationId xmlns:a16="http://schemas.microsoft.com/office/drawing/2014/main" id="{213542B5-1CFE-4A46-BB74-39AE1DDF1862}"/>
                </a:ext>
              </a:extLst>
            </p:cNvPr>
            <p:cNvSpPr txBox="1"/>
            <p:nvPr/>
          </p:nvSpPr>
          <p:spPr>
            <a:xfrm>
              <a:off x="1866918" y="1345953"/>
              <a:ext cx="1262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chemeClr val="bg1"/>
                  </a:solidFill>
                  <a:latin typeface="NewsGotT" pitchFamily="2" charset="0"/>
                </a:rPr>
                <a:t>Degassing</a:t>
              </a:r>
            </a:p>
          </p:txBody>
        </p:sp>
        <p:sp>
          <p:nvSpPr>
            <p:cNvPr id="51" name="TextBox 18">
              <a:extLst>
                <a:ext uri="{FF2B5EF4-FFF2-40B4-BE49-F238E27FC236}">
                  <a16:creationId xmlns:a16="http://schemas.microsoft.com/office/drawing/2014/main" id="{0D5CCEA8-CD10-4FFC-AB20-48259A8D207D}"/>
                </a:ext>
              </a:extLst>
            </p:cNvPr>
            <p:cNvSpPr txBox="1"/>
            <p:nvPr/>
          </p:nvSpPr>
          <p:spPr>
            <a:xfrm>
              <a:off x="1063212" y="2948708"/>
              <a:ext cx="1262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wsGotT" pitchFamily="2" charset="0"/>
                </a:rPr>
                <a:t>Refining</a:t>
              </a:r>
            </a:p>
          </p:txBody>
        </p:sp>
        <p:sp>
          <p:nvSpPr>
            <p:cNvPr id="52" name="TextBox 19">
              <a:extLst>
                <a:ext uri="{FF2B5EF4-FFF2-40B4-BE49-F238E27FC236}">
                  <a16:creationId xmlns:a16="http://schemas.microsoft.com/office/drawing/2014/main" id="{A3F8A715-FFE8-40FA-B8E3-D73D1F338F91}"/>
                </a:ext>
              </a:extLst>
            </p:cNvPr>
            <p:cNvSpPr txBox="1"/>
            <p:nvPr/>
          </p:nvSpPr>
          <p:spPr>
            <a:xfrm>
              <a:off x="2824969" y="2987555"/>
              <a:ext cx="1433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chemeClr val="bg1"/>
                  </a:solidFill>
                  <a:latin typeface="NewsGotT" pitchFamily="2" charset="0"/>
                </a:rPr>
                <a:t>Modification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F5C5A96-EFB6-4ED2-A88E-AD2A519464AB}"/>
                </a:ext>
              </a:extLst>
            </p:cNvPr>
            <p:cNvSpPr/>
            <p:nvPr/>
          </p:nvSpPr>
          <p:spPr>
            <a:xfrm>
              <a:off x="487148" y="606718"/>
              <a:ext cx="3960242" cy="3944370"/>
            </a:xfrm>
            <a:prstGeom prst="ellipse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latin typeface="NewsGotT" pitchFamily="2" charset="0"/>
              </a:endParaRPr>
            </a:p>
          </p:txBody>
        </p:sp>
        <p:sp>
          <p:nvSpPr>
            <p:cNvPr id="54" name="TextBox 5">
              <a:extLst>
                <a:ext uri="{FF2B5EF4-FFF2-40B4-BE49-F238E27FC236}">
                  <a16:creationId xmlns:a16="http://schemas.microsoft.com/office/drawing/2014/main" id="{B69DDFF6-824B-4C57-918A-4C4B0E0FBAAB}"/>
                </a:ext>
              </a:extLst>
            </p:cNvPr>
            <p:cNvSpPr txBox="1"/>
            <p:nvPr/>
          </p:nvSpPr>
          <p:spPr>
            <a:xfrm>
              <a:off x="758175" y="1763819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i="1" dirty="0">
                  <a:latin typeface="Symbol" panose="05050102010706020507" pitchFamily="18" charset="2"/>
                </a:rPr>
                <a:t>a</a:t>
              </a:r>
              <a:r>
                <a:rPr lang="pt-PT" b="1" dirty="0">
                  <a:latin typeface="NewsGotT" pitchFamily="2" charset="0"/>
                </a:rPr>
                <a:t>-Al</a:t>
              </a:r>
            </a:p>
          </p:txBody>
        </p:sp>
        <p:sp>
          <p:nvSpPr>
            <p:cNvPr id="55" name="TextBox 22">
              <a:extLst>
                <a:ext uri="{FF2B5EF4-FFF2-40B4-BE49-F238E27FC236}">
                  <a16:creationId xmlns:a16="http://schemas.microsoft.com/office/drawing/2014/main" id="{BF7E566F-7929-4B26-A5ED-EE801D41B7AC}"/>
                </a:ext>
              </a:extLst>
            </p:cNvPr>
            <p:cNvSpPr txBox="1"/>
            <p:nvPr/>
          </p:nvSpPr>
          <p:spPr>
            <a:xfrm>
              <a:off x="3730932" y="1813717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NewsGotT" pitchFamily="2" charset="0"/>
                </a:rPr>
                <a:t>Si</a:t>
              </a:r>
            </a:p>
          </p:txBody>
        </p:sp>
        <p:sp>
          <p:nvSpPr>
            <p:cNvPr id="56" name="TextBox 24">
              <a:extLst>
                <a:ext uri="{FF2B5EF4-FFF2-40B4-BE49-F238E27FC236}">
                  <a16:creationId xmlns:a16="http://schemas.microsoft.com/office/drawing/2014/main" id="{BFBBE497-1BF2-4E1A-BE44-4D8697EAEDB9}"/>
                </a:ext>
              </a:extLst>
            </p:cNvPr>
            <p:cNvSpPr txBox="1"/>
            <p:nvPr/>
          </p:nvSpPr>
          <p:spPr>
            <a:xfrm>
              <a:off x="1705949" y="4022701"/>
              <a:ext cx="1532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NewsGotT" pitchFamily="2" charset="0"/>
                </a:rPr>
                <a:t>Intermetallics</a:t>
              </a:r>
            </a:p>
          </p:txBody>
        </p:sp>
        <p:sp>
          <p:nvSpPr>
            <p:cNvPr id="57" name="Rectangle 6">
              <a:extLst>
                <a:ext uri="{FF2B5EF4-FFF2-40B4-BE49-F238E27FC236}">
                  <a16:creationId xmlns:a16="http://schemas.microsoft.com/office/drawing/2014/main" id="{6E79BAFF-4891-4288-AF6D-1A4078A19A12}"/>
                </a:ext>
              </a:extLst>
            </p:cNvPr>
            <p:cNvSpPr/>
            <p:nvPr/>
          </p:nvSpPr>
          <p:spPr>
            <a:xfrm>
              <a:off x="2078031" y="554324"/>
              <a:ext cx="840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latin typeface="NewsGotT" pitchFamily="2" charset="0"/>
                </a:rPr>
                <a:t>Porosity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345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7024218-B77A-4203-8847-8F12AD2B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613" y="-3432"/>
            <a:ext cx="1344212" cy="4217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6EAD5C-05CD-40A9-8033-C7D0C3FECC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646" y="6652407"/>
            <a:ext cx="9025078" cy="24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801688">
              <a:defRPr/>
            </a:pPr>
            <a:r>
              <a:rPr lang="pt-PT" sz="800" dirty="0"/>
              <a:t>2021</a:t>
            </a:r>
            <a:r>
              <a:rPr lang="pt-PT" sz="1600" dirty="0"/>
              <a:t> ® </a:t>
            </a:r>
            <a:r>
              <a:rPr lang="pt-PT" sz="800" dirty="0"/>
              <a:t>MP Interconsulting || Marais 36, 2400 Le Locle, Switzerland ||</a:t>
            </a:r>
            <a:r>
              <a:rPr lang="en-US" sz="800" dirty="0">
                <a:solidFill>
                  <a:srgbClr val="000000"/>
                </a:solidFill>
                <a:hlinkClick r:id="rId3"/>
              </a:rPr>
              <a:t>www.UltrasonicsWorldGroup.com</a:t>
            </a:r>
            <a:r>
              <a:rPr lang="en-US" sz="800" dirty="0">
                <a:solidFill>
                  <a:srgbClr val="000000"/>
                </a:solidFill>
              </a:rPr>
              <a:t> || </a:t>
            </a:r>
            <a:r>
              <a:rPr lang="pt-PT" sz="800" dirty="0">
                <a:hlinkClick r:id="rId4"/>
              </a:rPr>
              <a:t>mpi@mpi-ultrasonics.com</a:t>
            </a:r>
            <a:r>
              <a:rPr lang="pt-PT" sz="800" dirty="0"/>
              <a:t> </a:t>
            </a:r>
          </a:p>
          <a:p>
            <a:pPr defTabSz="801688">
              <a:defRPr/>
            </a:pPr>
            <a:endParaRPr lang="en-US" sz="800" dirty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99F84FE8-0B8B-46E1-913F-DECCCEFA77F9}"/>
              </a:ext>
            </a:extLst>
          </p:cNvPr>
          <p:cNvCxnSpPr>
            <a:cxnSpLocks/>
          </p:cNvCxnSpPr>
          <p:nvPr/>
        </p:nvCxnSpPr>
        <p:spPr>
          <a:xfrm>
            <a:off x="-9727" y="6576140"/>
            <a:ext cx="12198552" cy="0"/>
          </a:xfrm>
          <a:prstGeom prst="line">
            <a:avLst/>
          </a:prstGeom>
          <a:ln w="444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F3B951D-DF09-4E15-87B3-CE40E887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786" y="6531786"/>
            <a:ext cx="2743200" cy="365125"/>
          </a:xfrm>
        </p:spPr>
        <p:txBody>
          <a:bodyPr/>
          <a:lstStyle/>
          <a:p>
            <a:r>
              <a:rPr lang="pt-PT" dirty="0"/>
              <a:t>MPI_</a:t>
            </a:r>
            <a:fld id="{45302AE0-B95B-45D3-B9C7-3874799BEA29}" type="slidenum">
              <a:rPr lang="pt-PT" smtClean="0"/>
              <a:t>9</a:t>
            </a:fld>
            <a:endParaRPr lang="pt-PT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EF084A85-9BDA-41AD-92D6-70B6994233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0" t="6407" r="12401"/>
          <a:stretch/>
        </p:blipFill>
        <p:spPr bwMode="auto">
          <a:xfrm>
            <a:off x="10736605" y="418331"/>
            <a:ext cx="1455395" cy="7182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5">
            <a:extLst>
              <a:ext uri="{FF2B5EF4-FFF2-40B4-BE49-F238E27FC236}">
                <a16:creationId xmlns:a16="http://schemas.microsoft.com/office/drawing/2014/main" id="{4046A208-2D07-4004-B26A-2C48831DE512}"/>
              </a:ext>
            </a:extLst>
          </p:cNvPr>
          <p:cNvSpPr/>
          <p:nvPr/>
        </p:nvSpPr>
        <p:spPr>
          <a:xfrm>
            <a:off x="0" y="120639"/>
            <a:ext cx="10685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ea typeface="Calibri" panose="020F0502020204030204" pitchFamily="34" charset="0"/>
              </a:rPr>
              <a:t>Optical microscope (OM) and Scanning Electron Microscope (SEM) with quantitative metallographic analysis capability were used to evaluate the shape and grain size of constituents ….</a:t>
            </a:r>
            <a:endParaRPr lang="pt-PT" dirty="0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2F9B166F-9E34-4F71-A28D-1AD567814AED}"/>
              </a:ext>
            </a:extLst>
          </p:cNvPr>
          <p:cNvGrpSpPr/>
          <p:nvPr/>
        </p:nvGrpSpPr>
        <p:grpSpPr>
          <a:xfrm>
            <a:off x="-9727" y="1195975"/>
            <a:ext cx="4953000" cy="3996764"/>
            <a:chOff x="21646" y="554324"/>
            <a:chExt cx="4953000" cy="3996764"/>
          </a:xfrm>
        </p:grpSpPr>
        <p:graphicFrame>
          <p:nvGraphicFramePr>
            <p:cNvPr id="24" name="Diagram 7">
              <a:extLst>
                <a:ext uri="{FF2B5EF4-FFF2-40B4-BE49-F238E27FC236}">
                  <a16:creationId xmlns:a16="http://schemas.microsoft.com/office/drawing/2014/main" id="{5E5CE7C0-F3E4-4308-8A26-722F911FD35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61586441"/>
                </p:ext>
              </p:extLst>
            </p:nvPr>
          </p:nvGraphicFramePr>
          <p:xfrm>
            <a:off x="21646" y="851193"/>
            <a:ext cx="4953000" cy="3302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E3C1F7BF-DCA4-4FA6-8277-FF694F39FE0D}"/>
                </a:ext>
              </a:extLst>
            </p:cNvPr>
            <p:cNvSpPr txBox="1"/>
            <p:nvPr/>
          </p:nvSpPr>
          <p:spPr>
            <a:xfrm>
              <a:off x="1866918" y="1345953"/>
              <a:ext cx="1262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wsGotT" pitchFamily="2" charset="0"/>
                </a:rPr>
                <a:t>Degassing</a:t>
              </a:r>
            </a:p>
          </p:txBody>
        </p:sp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E0A77AED-F97E-4083-8CD2-F23305BA0BF5}"/>
                </a:ext>
              </a:extLst>
            </p:cNvPr>
            <p:cNvSpPr txBox="1"/>
            <p:nvPr/>
          </p:nvSpPr>
          <p:spPr>
            <a:xfrm>
              <a:off x="1063212" y="2948708"/>
              <a:ext cx="1262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chemeClr val="bg1"/>
                  </a:solidFill>
                  <a:latin typeface="NewsGotT" pitchFamily="2" charset="0"/>
                </a:rPr>
                <a:t>Refining</a:t>
              </a:r>
            </a:p>
          </p:txBody>
        </p: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5CF1B850-03A1-49EC-ADA8-EAA80A53CE7D}"/>
                </a:ext>
              </a:extLst>
            </p:cNvPr>
            <p:cNvSpPr txBox="1"/>
            <p:nvPr/>
          </p:nvSpPr>
          <p:spPr>
            <a:xfrm>
              <a:off x="2824969" y="2987555"/>
              <a:ext cx="1433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FF0000"/>
                  </a:solidFill>
                  <a:latin typeface="NewsGotT" pitchFamily="2" charset="0"/>
                </a:rPr>
                <a:t>Modification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0EA2E99-969F-44A7-A30B-B0C24DF3A912}"/>
                </a:ext>
              </a:extLst>
            </p:cNvPr>
            <p:cNvSpPr/>
            <p:nvPr/>
          </p:nvSpPr>
          <p:spPr>
            <a:xfrm>
              <a:off x="487148" y="606718"/>
              <a:ext cx="3960242" cy="3944370"/>
            </a:xfrm>
            <a:prstGeom prst="ellipse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latin typeface="NewsGotT" pitchFamily="2" charset="0"/>
              </a:endParaRPr>
            </a:p>
          </p:txBody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325B743D-6F52-4796-A0A4-C74CB341C34A}"/>
                </a:ext>
              </a:extLst>
            </p:cNvPr>
            <p:cNvSpPr txBox="1"/>
            <p:nvPr/>
          </p:nvSpPr>
          <p:spPr>
            <a:xfrm>
              <a:off x="758175" y="1763819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i="1" dirty="0">
                  <a:latin typeface="Symbol" panose="05050102010706020507" pitchFamily="18" charset="2"/>
                </a:rPr>
                <a:t>a</a:t>
              </a:r>
              <a:r>
                <a:rPr lang="pt-PT" dirty="0">
                  <a:latin typeface="NewsGotT" pitchFamily="2" charset="0"/>
                </a:rPr>
                <a:t>-Al</a:t>
              </a:r>
            </a:p>
          </p:txBody>
        </p:sp>
        <p:sp>
          <p:nvSpPr>
            <p:cNvPr id="31" name="TextBox 22">
              <a:extLst>
                <a:ext uri="{FF2B5EF4-FFF2-40B4-BE49-F238E27FC236}">
                  <a16:creationId xmlns:a16="http://schemas.microsoft.com/office/drawing/2014/main" id="{12C01002-BB61-4033-9F08-A70CCAD6CD48}"/>
                </a:ext>
              </a:extLst>
            </p:cNvPr>
            <p:cNvSpPr txBox="1"/>
            <p:nvPr/>
          </p:nvSpPr>
          <p:spPr>
            <a:xfrm>
              <a:off x="3730932" y="1813717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latin typeface="NewsGotT" pitchFamily="2" charset="0"/>
                </a:rPr>
                <a:t>Si</a:t>
              </a:r>
            </a:p>
          </p:txBody>
        </p:sp>
        <p:sp>
          <p:nvSpPr>
            <p:cNvPr id="48" name="TextBox 24">
              <a:extLst>
                <a:ext uri="{FF2B5EF4-FFF2-40B4-BE49-F238E27FC236}">
                  <a16:creationId xmlns:a16="http://schemas.microsoft.com/office/drawing/2014/main" id="{DAFD9CE6-971F-4F02-B135-5A2C17A60EAE}"/>
                </a:ext>
              </a:extLst>
            </p:cNvPr>
            <p:cNvSpPr txBox="1"/>
            <p:nvPr/>
          </p:nvSpPr>
          <p:spPr>
            <a:xfrm>
              <a:off x="1705949" y="4022701"/>
              <a:ext cx="1532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ewsGotT" pitchFamily="2" charset="0"/>
                </a:rPr>
                <a:t>Intermetallics</a:t>
              </a:r>
            </a:p>
          </p:txBody>
        </p:sp>
        <p:sp>
          <p:nvSpPr>
            <p:cNvPr id="49" name="Rectangle 6">
              <a:extLst>
                <a:ext uri="{FF2B5EF4-FFF2-40B4-BE49-F238E27FC236}">
                  <a16:creationId xmlns:a16="http://schemas.microsoft.com/office/drawing/2014/main" id="{63ECC9A3-BB17-4932-89F4-A4BA82600B18}"/>
                </a:ext>
              </a:extLst>
            </p:cNvPr>
            <p:cNvSpPr/>
            <p:nvPr/>
          </p:nvSpPr>
          <p:spPr>
            <a:xfrm>
              <a:off x="2078031" y="554324"/>
              <a:ext cx="840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>
                  <a:latin typeface="NewsGotT" pitchFamily="2" charset="0"/>
                </a:rPr>
                <a:t>Porosity</a:t>
              </a:r>
            </a:p>
          </p:txBody>
        </p:sp>
      </p:grpSp>
      <p:pic>
        <p:nvPicPr>
          <p:cNvPr id="59" name="Picture 4">
            <a:extLst>
              <a:ext uri="{FF2B5EF4-FFF2-40B4-BE49-F238E27FC236}">
                <a16:creationId xmlns:a16="http://schemas.microsoft.com/office/drawing/2014/main" id="{E991476F-50F1-4FCD-A9E4-16C1CA9B4E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2729" y="4221576"/>
            <a:ext cx="2570646" cy="227829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AC3FAB5-2DB0-4B07-BD23-5E622CB7C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438143">
            <a:off x="7635659" y="2513018"/>
            <a:ext cx="1082899" cy="1196888"/>
          </a:xfrm>
          <a:prstGeom prst="rect">
            <a:avLst/>
          </a:prstGeom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843FEEA1-3588-4CB0-A91A-584FDC706A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42" y="849544"/>
            <a:ext cx="3036681" cy="2795676"/>
          </a:xfrm>
          <a:prstGeom prst="rect">
            <a:avLst/>
          </a:prstGeom>
        </p:spPr>
      </p:pic>
      <p:grpSp>
        <p:nvGrpSpPr>
          <p:cNvPr id="61" name="Group 11">
            <a:extLst>
              <a:ext uri="{FF2B5EF4-FFF2-40B4-BE49-F238E27FC236}">
                <a16:creationId xmlns:a16="http://schemas.microsoft.com/office/drawing/2014/main" id="{BB39EE7C-5203-4F7E-A653-BC3FC7D34077}"/>
              </a:ext>
            </a:extLst>
          </p:cNvPr>
          <p:cNvGrpSpPr/>
          <p:nvPr/>
        </p:nvGrpSpPr>
        <p:grpSpPr>
          <a:xfrm>
            <a:off x="8873762" y="1344296"/>
            <a:ext cx="3012378" cy="5127869"/>
            <a:chOff x="5333719" y="300805"/>
            <a:chExt cx="3012378" cy="5127869"/>
          </a:xfrm>
        </p:grpSpPr>
        <p:pic>
          <p:nvPicPr>
            <p:cNvPr id="62" name="Picture 6">
              <a:extLst>
                <a:ext uri="{FF2B5EF4-FFF2-40B4-BE49-F238E27FC236}">
                  <a16:creationId xmlns:a16="http://schemas.microsoft.com/office/drawing/2014/main" id="{02A8A178-F778-44B6-9DCB-407DFA011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5668" y="3163517"/>
              <a:ext cx="2460429" cy="2265157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pic>
          <p:nvPicPr>
            <p:cNvPr id="63" name="Picture 7">
              <a:extLst>
                <a:ext uri="{FF2B5EF4-FFF2-40B4-BE49-F238E27FC236}">
                  <a16:creationId xmlns:a16="http://schemas.microsoft.com/office/drawing/2014/main" id="{FB1BE976-3545-4D25-B5B3-2A528C534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719" y="300805"/>
              <a:ext cx="3012378" cy="2773301"/>
            </a:xfrm>
            <a:prstGeom prst="rect">
              <a:avLst/>
            </a:prstGeom>
          </p:spPr>
        </p:pic>
        <p:sp>
          <p:nvSpPr>
            <p:cNvPr id="64" name="Rectangle 1">
              <a:extLst>
                <a:ext uri="{FF2B5EF4-FFF2-40B4-BE49-F238E27FC236}">
                  <a16:creationId xmlns:a16="http://schemas.microsoft.com/office/drawing/2014/main" id="{E37681CA-1ABB-4A04-981B-5E26F9B7295B}"/>
                </a:ext>
              </a:extLst>
            </p:cNvPr>
            <p:cNvSpPr/>
            <p:nvPr/>
          </p:nvSpPr>
          <p:spPr>
            <a:xfrm>
              <a:off x="6094412" y="1772816"/>
              <a:ext cx="864096" cy="504056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4000"/>
              </a:schemeClr>
            </a:solidFill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65" name="Straight Connector 3">
              <a:extLst>
                <a:ext uri="{FF2B5EF4-FFF2-40B4-BE49-F238E27FC236}">
                  <a16:creationId xmlns:a16="http://schemas.microsoft.com/office/drawing/2014/main" id="{7E26EE19-7F1F-475B-BEED-555AE4D9CFE7}"/>
                </a:ext>
              </a:extLst>
            </p:cNvPr>
            <p:cNvCxnSpPr>
              <a:cxnSpLocks/>
            </p:cNvCxnSpPr>
            <p:nvPr/>
          </p:nvCxnSpPr>
          <p:spPr>
            <a:xfrm>
              <a:off x="6958508" y="1772816"/>
              <a:ext cx="1387589" cy="139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10">
              <a:extLst>
                <a:ext uri="{FF2B5EF4-FFF2-40B4-BE49-F238E27FC236}">
                  <a16:creationId xmlns:a16="http://schemas.microsoft.com/office/drawing/2014/main" id="{97FDB48A-D32A-4284-8F65-2CCB54CBA0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5668" y="2261583"/>
              <a:ext cx="208357" cy="9019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63475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860</Words>
  <Application>Microsoft Office PowerPoint</Application>
  <PresentationFormat>Widescreen</PresentationFormat>
  <Paragraphs>124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NewsGotT</vt:lpstr>
      <vt:lpstr>Symbol</vt:lpstr>
      <vt:lpstr>Times New Roman</vt:lpstr>
      <vt:lpstr>Tema do Office</vt:lpstr>
      <vt:lpstr>Ultrasonic vibrations in metallurgy…  with MMM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Hélder Puga</dc:creator>
  <cp:lastModifiedBy>Miodrag Prokic</cp:lastModifiedBy>
  <cp:revision>39</cp:revision>
  <dcterms:created xsi:type="dcterms:W3CDTF">2020-06-02T11:25:57Z</dcterms:created>
  <dcterms:modified xsi:type="dcterms:W3CDTF">2021-09-13T14:26:54Z</dcterms:modified>
</cp:coreProperties>
</file>